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Garet" charset="1" panose="00000000000000000000"/>
      <p:regular r:id="rId18"/>
    </p:embeddedFont>
    <p:embeddedFont>
      <p:font typeface="Garet Bold" charset="1" panose="00000000000000000000"/>
      <p:regular r:id="rId19"/>
    </p:embeddedFont>
    <p:embeddedFont>
      <p:font typeface="Now Bold" charset="1" panose="00000800000000000000"/>
      <p:regular r:id="rId20"/>
    </p:embeddedFont>
    <p:embeddedFont>
      <p:font typeface="DM Sans" charset="1" panose="00000000000000000000"/>
      <p:regular r:id="rId21"/>
    </p:embeddedFont>
    <p:embeddedFont>
      <p:font typeface="Open Sans" charset="1" panose="00000000000000000000"/>
      <p:regular r:id="rId22"/>
    </p:embeddedFont>
    <p:embeddedFont>
      <p:font typeface="DM Sans Bold" charset="1" panose="00000000000000000000"/>
      <p:regular r:id="rId23"/>
    </p:embeddedFont>
    <p:embeddedFont>
      <p:font typeface="Garet Ultra-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43B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2664440"/>
          </a:xfrm>
          <a:custGeom>
            <a:avLst/>
            <a:gdLst/>
            <a:ahLst/>
            <a:cxnLst/>
            <a:rect r="r" b="b" t="t" l="l"/>
            <a:pathLst>
              <a:path h="12664440" w="18288000">
                <a:moveTo>
                  <a:pt x="0" y="0"/>
                </a:moveTo>
                <a:lnTo>
                  <a:pt x="18288000" y="0"/>
                </a:lnTo>
                <a:lnTo>
                  <a:pt x="18288000" y="12664440"/>
                </a:lnTo>
                <a:lnTo>
                  <a:pt x="0" y="1266444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368147" cy="1543194"/>
            <a:chOff x="0" y="0"/>
            <a:chExt cx="4574327" cy="406438"/>
          </a:xfrm>
        </p:grpSpPr>
        <p:sp>
          <p:nvSpPr>
            <p:cNvPr name="Freeform 3" id="3"/>
            <p:cNvSpPr/>
            <p:nvPr/>
          </p:nvSpPr>
          <p:spPr>
            <a:xfrm flipH="false" flipV="false" rot="0">
              <a:off x="0" y="0"/>
              <a:ext cx="4574327" cy="406438"/>
            </a:xfrm>
            <a:custGeom>
              <a:avLst/>
              <a:gdLst/>
              <a:ahLst/>
              <a:cxnLst/>
              <a:rect r="r" b="b" t="t" l="l"/>
              <a:pathLst>
                <a:path h="406438" w="4574327">
                  <a:moveTo>
                    <a:pt x="0" y="0"/>
                  </a:moveTo>
                  <a:lnTo>
                    <a:pt x="4574327" y="0"/>
                  </a:lnTo>
                  <a:lnTo>
                    <a:pt x="4574327" y="406438"/>
                  </a:lnTo>
                  <a:lnTo>
                    <a:pt x="0" y="406438"/>
                  </a:lnTo>
                  <a:close/>
                </a:path>
              </a:pathLst>
            </a:custGeom>
            <a:solidFill>
              <a:srgbClr val="1D43B3"/>
            </a:solidFill>
          </p:spPr>
        </p:sp>
        <p:sp>
          <p:nvSpPr>
            <p:cNvPr name="TextBox 4" id="4"/>
            <p:cNvSpPr txBox="true"/>
            <p:nvPr/>
          </p:nvSpPr>
          <p:spPr>
            <a:xfrm>
              <a:off x="0" y="-38100"/>
              <a:ext cx="4574327" cy="4445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698994" y="7487211"/>
            <a:ext cx="3987330" cy="398733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033444" y="1743302"/>
            <a:ext cx="11301259" cy="6088553"/>
          </a:xfrm>
          <a:custGeom>
            <a:avLst/>
            <a:gdLst/>
            <a:ahLst/>
            <a:cxnLst/>
            <a:rect r="r" b="b" t="t" l="l"/>
            <a:pathLst>
              <a:path h="6088553" w="11301259">
                <a:moveTo>
                  <a:pt x="0" y="0"/>
                </a:moveTo>
                <a:lnTo>
                  <a:pt x="11301259" y="0"/>
                </a:lnTo>
                <a:lnTo>
                  <a:pt x="11301259" y="6088554"/>
                </a:lnTo>
                <a:lnTo>
                  <a:pt x="0" y="6088554"/>
                </a:lnTo>
                <a:lnTo>
                  <a:pt x="0" y="0"/>
                </a:lnTo>
                <a:close/>
              </a:path>
            </a:pathLst>
          </a:custGeom>
          <a:blipFill>
            <a:blip r:embed="rId2"/>
            <a:stretch>
              <a:fillRect l="0" t="0" r="0" b="0"/>
            </a:stretch>
          </a:blipFill>
        </p:spPr>
      </p:sp>
      <p:sp>
        <p:nvSpPr>
          <p:cNvPr name="TextBox 9" id="9"/>
          <p:cNvSpPr txBox="true"/>
          <p:nvPr/>
        </p:nvSpPr>
        <p:spPr>
          <a:xfrm rot="0">
            <a:off x="1028700" y="296934"/>
            <a:ext cx="15809339" cy="85407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FRAUD DETECTION DASHBOARD OVERVIEW</a:t>
            </a:r>
          </a:p>
        </p:txBody>
      </p:sp>
      <p:sp>
        <p:nvSpPr>
          <p:cNvPr name="TextBox 10" id="10"/>
          <p:cNvSpPr txBox="true"/>
          <p:nvPr/>
        </p:nvSpPr>
        <p:spPr>
          <a:xfrm rot="0">
            <a:off x="768951" y="8389440"/>
            <a:ext cx="15462923" cy="1804035"/>
          </a:xfrm>
          <a:prstGeom prst="rect">
            <a:avLst/>
          </a:prstGeom>
        </p:spPr>
        <p:txBody>
          <a:bodyPr anchor="t" rtlCol="false" tIns="0" lIns="0" bIns="0" rIns="0">
            <a:spAutoFit/>
          </a:bodyPr>
          <a:lstStyle/>
          <a:p>
            <a:pPr algn="just" marL="518160" indent="-259080" lvl="1">
              <a:lnSpc>
                <a:spcPts val="3600"/>
              </a:lnSpc>
              <a:buFont typeface="Arial"/>
              <a:buChar char="•"/>
            </a:pPr>
            <a:r>
              <a:rPr lang="en-US" sz="2400">
                <a:solidFill>
                  <a:srgbClr val="000000"/>
                </a:solidFill>
                <a:latin typeface="Open Sans"/>
                <a:ea typeface="Open Sans"/>
                <a:cs typeface="Open Sans"/>
                <a:sym typeface="Open Sans"/>
              </a:rPr>
              <a:t>Transaction Types: Highest fraud rates in TRANSFER and CASH-OUT.</a:t>
            </a:r>
          </a:p>
          <a:p>
            <a:pPr algn="just" marL="518160" indent="-259080" lvl="1">
              <a:lnSpc>
                <a:spcPts val="3600"/>
              </a:lnSpc>
              <a:buFont typeface="Arial"/>
              <a:buChar char="•"/>
            </a:pPr>
            <a:r>
              <a:rPr lang="en-US" sz="2400">
                <a:solidFill>
                  <a:srgbClr val="000000"/>
                </a:solidFill>
                <a:latin typeface="Open Sans"/>
                <a:ea typeface="Open Sans"/>
                <a:cs typeface="Open Sans"/>
                <a:sym typeface="Open Sans"/>
              </a:rPr>
              <a:t>Customer Analysis: Specific customers account for most fraudulent activities.</a:t>
            </a:r>
          </a:p>
          <a:p>
            <a:pPr algn="just" marL="518160" indent="-259080" lvl="1">
              <a:lnSpc>
                <a:spcPts val="3600"/>
              </a:lnSpc>
              <a:buFont typeface="Arial"/>
              <a:buChar char="•"/>
            </a:pPr>
            <a:r>
              <a:rPr lang="en-US" sz="2400">
                <a:solidFill>
                  <a:srgbClr val="000000"/>
                </a:solidFill>
                <a:latin typeface="Open Sans"/>
                <a:ea typeface="Open Sans"/>
                <a:cs typeface="Open Sans"/>
                <a:sym typeface="Open Sans"/>
              </a:rPr>
              <a:t>Temporal Trends: Peaks in transaction volume indicate higher fraud likelihood during certain hours.</a:t>
            </a:r>
          </a:p>
          <a:p>
            <a:pPr algn="just" marL="0" indent="0" lvl="0">
              <a:lnSpc>
                <a:spcPts val="3600"/>
              </a:lnSpc>
            </a:pPr>
          </a:p>
        </p:txBody>
      </p:sp>
      <p:sp>
        <p:nvSpPr>
          <p:cNvPr name="TextBox 11" id="11"/>
          <p:cNvSpPr txBox="true"/>
          <p:nvPr/>
        </p:nvSpPr>
        <p:spPr>
          <a:xfrm rot="0">
            <a:off x="768951" y="7908056"/>
            <a:ext cx="7399715" cy="422275"/>
          </a:xfrm>
          <a:prstGeom prst="rect">
            <a:avLst/>
          </a:prstGeom>
        </p:spPr>
        <p:txBody>
          <a:bodyPr anchor="t" rtlCol="false" tIns="0" lIns="0" bIns="0" rIns="0">
            <a:spAutoFit/>
          </a:bodyPr>
          <a:lstStyle/>
          <a:p>
            <a:pPr algn="l">
              <a:lnSpc>
                <a:spcPts val="3499"/>
              </a:lnSpc>
            </a:pPr>
            <a:r>
              <a:rPr lang="en-US" sz="2499" b="true">
                <a:solidFill>
                  <a:srgbClr val="1D43B3"/>
                </a:solidFill>
                <a:latin typeface="Garet Ultra-Bold"/>
                <a:ea typeface="Garet Ultra-Bold"/>
                <a:cs typeface="Garet Ultra-Bold"/>
                <a:sym typeface="Garet Ultra-Bold"/>
              </a:rPr>
              <a:t>Key Insights:</a:t>
            </a:r>
          </a:p>
        </p:txBody>
      </p:sp>
      <p:grpSp>
        <p:nvGrpSpPr>
          <p:cNvPr name="Group 12" id="12"/>
          <p:cNvGrpSpPr/>
          <p:nvPr/>
        </p:nvGrpSpPr>
        <p:grpSpPr>
          <a:xfrm rot="0">
            <a:off x="17259300" y="-394063"/>
            <a:ext cx="1694792" cy="11249891"/>
            <a:chOff x="0" y="0"/>
            <a:chExt cx="446365" cy="2962934"/>
          </a:xfrm>
        </p:grpSpPr>
        <p:sp>
          <p:nvSpPr>
            <p:cNvPr name="Freeform 13" id="13"/>
            <p:cNvSpPr/>
            <p:nvPr/>
          </p:nvSpPr>
          <p:spPr>
            <a:xfrm flipH="false" flipV="false" rot="0">
              <a:off x="0" y="0"/>
              <a:ext cx="446365" cy="2962934"/>
            </a:xfrm>
            <a:custGeom>
              <a:avLst/>
              <a:gdLst/>
              <a:ahLst/>
              <a:cxnLst/>
              <a:rect r="r" b="b" t="t" l="l"/>
              <a:pathLst>
                <a:path h="2962934" w="446365">
                  <a:moveTo>
                    <a:pt x="223183" y="0"/>
                  </a:moveTo>
                  <a:lnTo>
                    <a:pt x="223183" y="0"/>
                  </a:lnTo>
                  <a:cubicBezTo>
                    <a:pt x="282374" y="0"/>
                    <a:pt x="339142" y="23514"/>
                    <a:pt x="380996" y="65369"/>
                  </a:cubicBezTo>
                  <a:cubicBezTo>
                    <a:pt x="422851" y="107224"/>
                    <a:pt x="446365" y="163991"/>
                    <a:pt x="446365" y="223183"/>
                  </a:cubicBezTo>
                  <a:lnTo>
                    <a:pt x="446365" y="2739752"/>
                  </a:lnTo>
                  <a:cubicBezTo>
                    <a:pt x="446365" y="2863012"/>
                    <a:pt x="346443" y="2962934"/>
                    <a:pt x="223183" y="2962934"/>
                  </a:cubicBezTo>
                  <a:lnTo>
                    <a:pt x="223183" y="2962934"/>
                  </a:lnTo>
                  <a:cubicBezTo>
                    <a:pt x="99922" y="2962934"/>
                    <a:pt x="0" y="2863012"/>
                    <a:pt x="0" y="2739752"/>
                  </a:cubicBezTo>
                  <a:lnTo>
                    <a:pt x="0" y="223183"/>
                  </a:lnTo>
                  <a:cubicBezTo>
                    <a:pt x="0" y="99922"/>
                    <a:pt x="99922" y="0"/>
                    <a:pt x="223183" y="0"/>
                  </a:cubicBezTo>
                  <a:close/>
                </a:path>
              </a:pathLst>
            </a:custGeom>
            <a:solidFill>
              <a:srgbClr val="1D43B3"/>
            </a:solidFill>
          </p:spPr>
        </p:sp>
        <p:sp>
          <p:nvSpPr>
            <p:cNvPr name="TextBox 14" id="14"/>
            <p:cNvSpPr txBox="true"/>
            <p:nvPr/>
          </p:nvSpPr>
          <p:spPr>
            <a:xfrm>
              <a:off x="0" y="-38100"/>
              <a:ext cx="446365" cy="300103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70594" cy="10287000"/>
            <a:chOff x="0" y="0"/>
            <a:chExt cx="1783202" cy="2709333"/>
          </a:xfrm>
        </p:grpSpPr>
        <p:sp>
          <p:nvSpPr>
            <p:cNvPr name="Freeform 3" id="3"/>
            <p:cNvSpPr/>
            <p:nvPr/>
          </p:nvSpPr>
          <p:spPr>
            <a:xfrm flipH="false" flipV="false" rot="0">
              <a:off x="0" y="0"/>
              <a:ext cx="1783202" cy="2709333"/>
            </a:xfrm>
            <a:custGeom>
              <a:avLst/>
              <a:gdLst/>
              <a:ahLst/>
              <a:cxnLst/>
              <a:rect r="r" b="b" t="t" l="l"/>
              <a:pathLst>
                <a:path h="2709333" w="1783202">
                  <a:moveTo>
                    <a:pt x="0" y="0"/>
                  </a:moveTo>
                  <a:lnTo>
                    <a:pt x="1783202" y="0"/>
                  </a:lnTo>
                  <a:lnTo>
                    <a:pt x="1783202" y="2709333"/>
                  </a:lnTo>
                  <a:lnTo>
                    <a:pt x="0" y="2709333"/>
                  </a:lnTo>
                  <a:close/>
                </a:path>
              </a:pathLst>
            </a:custGeom>
            <a:solidFill>
              <a:srgbClr val="1D43B3"/>
            </a:solidFill>
          </p:spPr>
        </p:sp>
        <p:sp>
          <p:nvSpPr>
            <p:cNvPr name="TextBox 4" id="4"/>
            <p:cNvSpPr txBox="true"/>
            <p:nvPr/>
          </p:nvSpPr>
          <p:spPr>
            <a:xfrm>
              <a:off x="0" y="-38100"/>
              <a:ext cx="1783202"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57338" y="1838490"/>
            <a:ext cx="732337" cy="7323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399">
                  <a:solidFill>
                    <a:srgbClr val="FFFFFF"/>
                  </a:solidFill>
                  <a:latin typeface="Garet Bold"/>
                  <a:ea typeface="Garet Bold"/>
                  <a:cs typeface="Garet Bold"/>
                  <a:sym typeface="Garet Bold"/>
                </a:rPr>
                <a:t>01</a:t>
              </a:r>
            </a:p>
          </p:txBody>
        </p:sp>
      </p:grpSp>
      <p:grpSp>
        <p:nvGrpSpPr>
          <p:cNvPr name="Group 8" id="8"/>
          <p:cNvGrpSpPr/>
          <p:nvPr/>
        </p:nvGrpSpPr>
        <p:grpSpPr>
          <a:xfrm rot="0">
            <a:off x="7357338" y="3744706"/>
            <a:ext cx="732337" cy="7323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02</a:t>
              </a:r>
            </a:p>
          </p:txBody>
        </p:sp>
      </p:grpSp>
      <p:sp>
        <p:nvSpPr>
          <p:cNvPr name="AutoShape 11" id="11"/>
          <p:cNvSpPr/>
          <p:nvPr/>
        </p:nvSpPr>
        <p:spPr>
          <a:xfrm>
            <a:off x="839945" y="6124951"/>
            <a:ext cx="1310100" cy="0"/>
          </a:xfrm>
          <a:prstGeom prst="line">
            <a:avLst/>
          </a:prstGeom>
          <a:ln cap="flat" w="95250">
            <a:solidFill>
              <a:srgbClr val="FFFFFF"/>
            </a:solidFill>
            <a:prstDash val="solid"/>
            <a:headEnd type="none" len="sm" w="sm"/>
            <a:tailEnd type="none" len="sm" w="sm"/>
          </a:ln>
        </p:spPr>
      </p:sp>
      <p:grpSp>
        <p:nvGrpSpPr>
          <p:cNvPr name="Group 12" id="12"/>
          <p:cNvGrpSpPr/>
          <p:nvPr/>
        </p:nvGrpSpPr>
        <p:grpSpPr>
          <a:xfrm rot="0">
            <a:off x="7357338" y="5633378"/>
            <a:ext cx="732337" cy="73233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03</a:t>
              </a:r>
            </a:p>
          </p:txBody>
        </p:sp>
      </p:grpSp>
      <p:grpSp>
        <p:nvGrpSpPr>
          <p:cNvPr name="Group 15" id="15"/>
          <p:cNvGrpSpPr/>
          <p:nvPr/>
        </p:nvGrpSpPr>
        <p:grpSpPr>
          <a:xfrm rot="0">
            <a:off x="15740861" y="6749958"/>
            <a:ext cx="4596322" cy="459632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8278430" y="340111"/>
            <a:ext cx="1479329" cy="147932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1D43B3">
                <a:alpha val="29804"/>
              </a:srgbClr>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5400000">
            <a:off x="9293368" y="1219358"/>
            <a:ext cx="771724" cy="77172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1D43B3">
                  <a:alpha val="40000"/>
                </a:srgbClr>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5400000">
            <a:off x="5324660" y="9048119"/>
            <a:ext cx="596043" cy="59604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7357338" y="7703025"/>
            <a:ext cx="732337" cy="73233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04</a:t>
              </a:r>
            </a:p>
          </p:txBody>
        </p:sp>
      </p:grpSp>
      <p:sp>
        <p:nvSpPr>
          <p:cNvPr name="Freeform 30" id="30"/>
          <p:cNvSpPr/>
          <p:nvPr/>
        </p:nvSpPr>
        <p:spPr>
          <a:xfrm flipH="false" flipV="false" rot="0">
            <a:off x="-640865" y="-15414"/>
            <a:ext cx="7411459" cy="10961983"/>
          </a:xfrm>
          <a:custGeom>
            <a:avLst/>
            <a:gdLst/>
            <a:ahLst/>
            <a:cxnLst/>
            <a:rect r="r" b="b" t="t" l="l"/>
            <a:pathLst>
              <a:path h="10961983" w="7411459">
                <a:moveTo>
                  <a:pt x="0" y="0"/>
                </a:moveTo>
                <a:lnTo>
                  <a:pt x="7411459" y="0"/>
                </a:lnTo>
                <a:lnTo>
                  <a:pt x="7411459" y="10961982"/>
                </a:lnTo>
                <a:lnTo>
                  <a:pt x="0" y="10961982"/>
                </a:lnTo>
                <a:lnTo>
                  <a:pt x="0" y="0"/>
                </a:lnTo>
                <a:close/>
              </a:path>
            </a:pathLst>
          </a:custGeom>
          <a:blipFill>
            <a:blip r:embed="rId2"/>
            <a:stretch>
              <a:fillRect l="-51891" t="0" r="-69689" b="0"/>
            </a:stretch>
          </a:blipFill>
        </p:spPr>
      </p:sp>
      <p:grpSp>
        <p:nvGrpSpPr>
          <p:cNvPr name="Group 31" id="31"/>
          <p:cNvGrpSpPr/>
          <p:nvPr/>
        </p:nvGrpSpPr>
        <p:grpSpPr>
          <a:xfrm rot="0">
            <a:off x="0" y="0"/>
            <a:ext cx="6770594" cy="10287000"/>
            <a:chOff x="0" y="0"/>
            <a:chExt cx="1783202" cy="2709333"/>
          </a:xfrm>
        </p:grpSpPr>
        <p:sp>
          <p:nvSpPr>
            <p:cNvPr name="Freeform 32" id="32"/>
            <p:cNvSpPr/>
            <p:nvPr/>
          </p:nvSpPr>
          <p:spPr>
            <a:xfrm flipH="false" flipV="false" rot="0">
              <a:off x="0" y="0"/>
              <a:ext cx="1783202" cy="2709333"/>
            </a:xfrm>
            <a:custGeom>
              <a:avLst/>
              <a:gdLst/>
              <a:ahLst/>
              <a:cxnLst/>
              <a:rect r="r" b="b" t="t" l="l"/>
              <a:pathLst>
                <a:path h="2709333" w="1783202">
                  <a:moveTo>
                    <a:pt x="0" y="0"/>
                  </a:moveTo>
                  <a:lnTo>
                    <a:pt x="1783202" y="0"/>
                  </a:lnTo>
                  <a:lnTo>
                    <a:pt x="1783202" y="2709333"/>
                  </a:lnTo>
                  <a:lnTo>
                    <a:pt x="0" y="2709333"/>
                  </a:lnTo>
                  <a:close/>
                </a:path>
              </a:pathLst>
            </a:custGeom>
            <a:solidFill>
              <a:srgbClr val="1D43B3">
                <a:alpha val="74902"/>
              </a:srgbClr>
            </a:solidFill>
          </p:spPr>
        </p:sp>
        <p:sp>
          <p:nvSpPr>
            <p:cNvPr name="TextBox 33" id="33"/>
            <p:cNvSpPr txBox="true"/>
            <p:nvPr/>
          </p:nvSpPr>
          <p:spPr>
            <a:xfrm>
              <a:off x="0" y="-38100"/>
              <a:ext cx="1783202" cy="2747433"/>
            </a:xfrm>
            <a:prstGeom prst="rect">
              <a:avLst/>
            </a:prstGeom>
          </p:spPr>
          <p:txBody>
            <a:bodyPr anchor="ctr" rtlCol="false" tIns="50800" lIns="50800" bIns="50800" rIns="50800"/>
            <a:lstStyle/>
            <a:p>
              <a:pPr algn="ctr">
                <a:lnSpc>
                  <a:spcPts val="2605"/>
                </a:lnSpc>
              </a:pPr>
            </a:p>
          </p:txBody>
        </p:sp>
      </p:grpSp>
      <p:sp>
        <p:nvSpPr>
          <p:cNvPr name="TextBox 34" id="34"/>
          <p:cNvSpPr txBox="true"/>
          <p:nvPr/>
        </p:nvSpPr>
        <p:spPr>
          <a:xfrm rot="0">
            <a:off x="839945" y="3959509"/>
            <a:ext cx="4782736" cy="1739901"/>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FUTURE WORK</a:t>
            </a:r>
          </a:p>
        </p:txBody>
      </p:sp>
      <p:sp>
        <p:nvSpPr>
          <p:cNvPr name="TextBox 35" id="35"/>
          <p:cNvSpPr txBox="true"/>
          <p:nvPr/>
        </p:nvSpPr>
        <p:spPr>
          <a:xfrm rot="0">
            <a:off x="8278430" y="2475577"/>
            <a:ext cx="9328172" cy="1022985"/>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Implement real-time fraud detection using tools like Apache Kafka and Spark Streaming.</a:t>
            </a:r>
          </a:p>
        </p:txBody>
      </p:sp>
      <p:sp>
        <p:nvSpPr>
          <p:cNvPr name="TextBox 36" id="36"/>
          <p:cNvSpPr txBox="true"/>
          <p:nvPr/>
        </p:nvSpPr>
        <p:spPr>
          <a:xfrm rot="0">
            <a:off x="8278430" y="1960183"/>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Real-time Processing:</a:t>
            </a:r>
          </a:p>
        </p:txBody>
      </p:sp>
      <p:sp>
        <p:nvSpPr>
          <p:cNvPr name="TextBox 37" id="37"/>
          <p:cNvSpPr txBox="true"/>
          <p:nvPr/>
        </p:nvSpPr>
        <p:spPr>
          <a:xfrm rot="0">
            <a:off x="8278430" y="4381792"/>
            <a:ext cx="9328172" cy="1022985"/>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Experiment with XGBoost and Neural Networks to improve detection accuracy.</a:t>
            </a:r>
          </a:p>
        </p:txBody>
      </p:sp>
      <p:sp>
        <p:nvSpPr>
          <p:cNvPr name="TextBox 38" id="38"/>
          <p:cNvSpPr txBox="true"/>
          <p:nvPr/>
        </p:nvSpPr>
        <p:spPr>
          <a:xfrm rot="0">
            <a:off x="8278430" y="3866399"/>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Algorithm Expansion:</a:t>
            </a:r>
          </a:p>
        </p:txBody>
      </p:sp>
      <p:sp>
        <p:nvSpPr>
          <p:cNvPr name="TextBox 39" id="39"/>
          <p:cNvSpPr txBox="true"/>
          <p:nvPr/>
        </p:nvSpPr>
        <p:spPr>
          <a:xfrm rot="0">
            <a:off x="8278430" y="6270465"/>
            <a:ext cx="9328172" cy="1022985"/>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Explore additional features like transaction time and geographic location for more detailed fraud insights.</a:t>
            </a:r>
          </a:p>
        </p:txBody>
      </p:sp>
      <p:sp>
        <p:nvSpPr>
          <p:cNvPr name="TextBox 40" id="40"/>
          <p:cNvSpPr txBox="true"/>
          <p:nvPr/>
        </p:nvSpPr>
        <p:spPr>
          <a:xfrm rot="0">
            <a:off x="8278430" y="5755071"/>
            <a:ext cx="728438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Advanced Feature Engineering:</a:t>
            </a:r>
          </a:p>
        </p:txBody>
      </p:sp>
      <p:sp>
        <p:nvSpPr>
          <p:cNvPr name="TextBox 41" id="41"/>
          <p:cNvSpPr txBox="true"/>
          <p:nvPr/>
        </p:nvSpPr>
        <p:spPr>
          <a:xfrm rot="0">
            <a:off x="8278430" y="8349637"/>
            <a:ext cx="9328172" cy="1546860"/>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Deploy the system in a live environment and monitor for continuous improvement in detecting fraudulent activities.</a:t>
            </a:r>
          </a:p>
        </p:txBody>
      </p:sp>
      <p:sp>
        <p:nvSpPr>
          <p:cNvPr name="TextBox 42" id="42"/>
          <p:cNvSpPr txBox="true"/>
          <p:nvPr/>
        </p:nvSpPr>
        <p:spPr>
          <a:xfrm rot="0">
            <a:off x="8278430" y="7824718"/>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System Deployment:</a:t>
            </a:r>
          </a:p>
        </p:txBody>
      </p:sp>
      <p:sp>
        <p:nvSpPr>
          <p:cNvPr name="AutoShape 43" id="43"/>
          <p:cNvSpPr/>
          <p:nvPr/>
        </p:nvSpPr>
        <p:spPr>
          <a:xfrm>
            <a:off x="992345" y="6277351"/>
            <a:ext cx="1310100" cy="0"/>
          </a:xfrm>
          <a:prstGeom prst="line">
            <a:avLst/>
          </a:prstGeom>
          <a:ln cap="flat" w="9525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t="0" r="-129630"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1D43B3"/>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D43B3"/>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D43B3"/>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853887" y="786854"/>
            <a:ext cx="1977164" cy="19771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1D43B3">
                <a:alpha val="29804"/>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600730" y="5727868"/>
            <a:ext cx="9758256" cy="564992"/>
          </a:xfrm>
          <a:prstGeom prst="rect">
            <a:avLst/>
          </a:prstGeom>
        </p:spPr>
        <p:txBody>
          <a:bodyPr anchor="t" rtlCol="false" tIns="0" lIns="0" bIns="0" rIns="0">
            <a:spAutoFit/>
          </a:bodyPr>
          <a:lstStyle/>
          <a:p>
            <a:pPr algn="l">
              <a:lnSpc>
                <a:spcPts val="4675"/>
              </a:lnSpc>
            </a:pPr>
            <a:r>
              <a:rPr lang="en-US" sz="3339" spc="333">
                <a:solidFill>
                  <a:srgbClr val="000000"/>
                </a:solidFill>
                <a:latin typeface="Garet"/>
                <a:ea typeface="Garet"/>
                <a:cs typeface="Garet"/>
                <a:sym typeface="Garet"/>
              </a:rPr>
              <a:t>FOR YOUR ATTENTION</a:t>
            </a:r>
          </a:p>
        </p:txBody>
      </p:sp>
      <p:sp>
        <p:nvSpPr>
          <p:cNvPr name="TextBox 20" id="20"/>
          <p:cNvSpPr txBox="true"/>
          <p:nvPr/>
        </p:nvSpPr>
        <p:spPr>
          <a:xfrm rot="0">
            <a:off x="1568361" y="4041765"/>
            <a:ext cx="9790626" cy="1711681"/>
          </a:xfrm>
          <a:prstGeom prst="rect">
            <a:avLst/>
          </a:prstGeom>
        </p:spPr>
        <p:txBody>
          <a:bodyPr anchor="t" rtlCol="false" tIns="0" lIns="0" bIns="0" rIns="0">
            <a:spAutoFit/>
          </a:bodyPr>
          <a:lstStyle/>
          <a:p>
            <a:pPr algn="l">
              <a:lnSpc>
                <a:spcPts val="13312"/>
              </a:lnSpc>
            </a:pPr>
            <a:r>
              <a:rPr lang="en-US" sz="11576" b="true">
                <a:solidFill>
                  <a:srgbClr val="000000"/>
                </a:solidFill>
                <a:latin typeface="Garet Bold"/>
                <a:ea typeface="Garet Bold"/>
                <a:cs typeface="Garet Bold"/>
                <a:sym typeface="Garet Bold"/>
              </a:rPr>
              <a:t>THANK YOU</a:t>
            </a:r>
          </a:p>
        </p:txBody>
      </p:sp>
      <p:grpSp>
        <p:nvGrpSpPr>
          <p:cNvPr name="Group 21" id="21"/>
          <p:cNvGrpSpPr/>
          <p:nvPr/>
        </p:nvGrpSpPr>
        <p:grpSpPr>
          <a:xfrm rot="0">
            <a:off x="8484493" y="9014056"/>
            <a:ext cx="2545888" cy="254588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21108" t="0" r="-92965"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1D43B3"/>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D43B3"/>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D43B3"/>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24423" y="5539559"/>
            <a:ext cx="8133014" cy="1041807"/>
            <a:chOff x="0" y="0"/>
            <a:chExt cx="2142028" cy="274385"/>
          </a:xfrm>
        </p:grpSpPr>
        <p:sp>
          <p:nvSpPr>
            <p:cNvPr name="Freeform 17" id="17"/>
            <p:cNvSpPr/>
            <p:nvPr/>
          </p:nvSpPr>
          <p:spPr>
            <a:xfrm flipH="false" flipV="false" rot="0">
              <a:off x="0" y="0"/>
              <a:ext cx="2142028" cy="274385"/>
            </a:xfrm>
            <a:custGeom>
              <a:avLst/>
              <a:gdLst/>
              <a:ahLst/>
              <a:cxnLst/>
              <a:rect r="r" b="b" t="t" l="l"/>
              <a:pathLst>
                <a:path h="274385" w="2142028">
                  <a:moveTo>
                    <a:pt x="48548" y="0"/>
                  </a:moveTo>
                  <a:lnTo>
                    <a:pt x="2093481" y="0"/>
                  </a:lnTo>
                  <a:cubicBezTo>
                    <a:pt x="2120293" y="0"/>
                    <a:pt x="2142028" y="21735"/>
                    <a:pt x="2142028" y="48548"/>
                  </a:cubicBezTo>
                  <a:lnTo>
                    <a:pt x="2142028" y="225838"/>
                  </a:lnTo>
                  <a:cubicBezTo>
                    <a:pt x="2142028" y="252650"/>
                    <a:pt x="2120293" y="274385"/>
                    <a:pt x="2093481" y="274385"/>
                  </a:cubicBezTo>
                  <a:lnTo>
                    <a:pt x="48548" y="274385"/>
                  </a:lnTo>
                  <a:cubicBezTo>
                    <a:pt x="21735" y="274385"/>
                    <a:pt x="0" y="252650"/>
                    <a:pt x="0" y="225838"/>
                  </a:cubicBezTo>
                  <a:lnTo>
                    <a:pt x="0" y="48548"/>
                  </a:lnTo>
                  <a:cubicBezTo>
                    <a:pt x="0" y="21735"/>
                    <a:pt x="21735" y="0"/>
                    <a:pt x="48548" y="0"/>
                  </a:cubicBezTo>
                  <a:close/>
                </a:path>
              </a:pathLst>
            </a:custGeom>
            <a:solidFill>
              <a:srgbClr val="1D43B3"/>
            </a:solidFill>
          </p:spPr>
        </p:sp>
        <p:sp>
          <p:nvSpPr>
            <p:cNvPr name="TextBox 18" id="18"/>
            <p:cNvSpPr txBox="true"/>
            <p:nvPr/>
          </p:nvSpPr>
          <p:spPr>
            <a:xfrm>
              <a:off x="0" y="-28575"/>
              <a:ext cx="2142028" cy="302960"/>
            </a:xfrm>
            <a:prstGeom prst="rect">
              <a:avLst/>
            </a:prstGeom>
          </p:spPr>
          <p:txBody>
            <a:bodyPr anchor="ctr" rtlCol="false" tIns="50800" lIns="50800" bIns="50800" rIns="50800"/>
            <a:lstStyle/>
            <a:p>
              <a:pPr algn="ctr">
                <a:lnSpc>
                  <a:spcPts val="2659"/>
                </a:lnSpc>
              </a:pPr>
              <a:r>
                <a:rPr lang="en-US" sz="1899">
                  <a:solidFill>
                    <a:srgbClr val="FFFFFF"/>
                  </a:solidFill>
                  <a:latin typeface="Garet"/>
                  <a:ea typeface="Garet"/>
                  <a:cs typeface="Garet"/>
                  <a:sym typeface="Garet"/>
                </a:rPr>
                <a:t>Sama Ayman Zaky, Belal Mohammed, Abdelrahman Yasser, Khaled Atef, Salma Deiaa</a:t>
              </a:r>
            </a:p>
          </p:txBody>
        </p:sp>
      </p:grpSp>
      <p:grpSp>
        <p:nvGrpSpPr>
          <p:cNvPr name="Group 19" id="19"/>
          <p:cNvGrpSpPr/>
          <p:nvPr/>
        </p:nvGrpSpPr>
        <p:grpSpPr>
          <a:xfrm rot="0">
            <a:off x="10853887" y="786854"/>
            <a:ext cx="1977164" cy="197716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484493" y="9014056"/>
            <a:ext cx="2545888" cy="25458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624423" y="2335965"/>
            <a:ext cx="8795646" cy="2513335"/>
          </a:xfrm>
          <a:prstGeom prst="rect">
            <a:avLst/>
          </a:prstGeom>
        </p:spPr>
        <p:txBody>
          <a:bodyPr anchor="t" rtlCol="false" tIns="0" lIns="0" bIns="0" rIns="0">
            <a:spAutoFit/>
          </a:bodyPr>
          <a:lstStyle/>
          <a:p>
            <a:pPr algn="l">
              <a:lnSpc>
                <a:spcPts val="6670"/>
              </a:lnSpc>
            </a:pPr>
            <a:r>
              <a:rPr lang="en-US" sz="5800" b="true">
                <a:solidFill>
                  <a:srgbClr val="000000"/>
                </a:solidFill>
                <a:latin typeface="Garet Bold"/>
                <a:ea typeface="Garet Bold"/>
                <a:cs typeface="Garet Bold"/>
                <a:sym typeface="Garet Bold"/>
              </a:rPr>
              <a:t> FINANCIAL FRAUD DETECTION USING BATCH PROCESSING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57766" y="7196042"/>
            <a:ext cx="11830234" cy="3177813"/>
            <a:chOff x="0" y="0"/>
            <a:chExt cx="9347345" cy="2510865"/>
          </a:xfrm>
        </p:grpSpPr>
        <p:sp>
          <p:nvSpPr>
            <p:cNvPr name="Freeform 3" id="3"/>
            <p:cNvSpPr/>
            <p:nvPr/>
          </p:nvSpPr>
          <p:spPr>
            <a:xfrm flipH="false" flipV="false" rot="0">
              <a:off x="0" y="0"/>
              <a:ext cx="9347345" cy="2510865"/>
            </a:xfrm>
            <a:custGeom>
              <a:avLst/>
              <a:gdLst/>
              <a:ahLst/>
              <a:cxnLst/>
              <a:rect r="r" b="b" t="t" l="l"/>
              <a:pathLst>
                <a:path h="2510865" w="9347345">
                  <a:moveTo>
                    <a:pt x="0" y="0"/>
                  </a:moveTo>
                  <a:lnTo>
                    <a:pt x="9347345" y="0"/>
                  </a:lnTo>
                  <a:lnTo>
                    <a:pt x="9347345" y="2510865"/>
                  </a:lnTo>
                  <a:lnTo>
                    <a:pt x="0" y="2510865"/>
                  </a:lnTo>
                  <a:close/>
                </a:path>
              </a:pathLst>
            </a:custGeom>
            <a:solidFill>
              <a:srgbClr val="F6F6F6"/>
            </a:solidFill>
          </p:spPr>
        </p:sp>
        <p:sp>
          <p:nvSpPr>
            <p:cNvPr name="TextBox 4" id="4"/>
            <p:cNvSpPr txBox="true"/>
            <p:nvPr/>
          </p:nvSpPr>
          <p:spPr>
            <a:xfrm>
              <a:off x="0" y="-38100"/>
              <a:ext cx="9347345"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6457766" cy="10287000"/>
            <a:chOff x="0" y="0"/>
            <a:chExt cx="8610355" cy="13716000"/>
          </a:xfrm>
        </p:grpSpPr>
        <p:pic>
          <p:nvPicPr>
            <p:cNvPr name="Picture 6" id="6"/>
            <p:cNvPicPr>
              <a:picLocks noChangeAspect="true"/>
            </p:cNvPicPr>
            <p:nvPr/>
          </p:nvPicPr>
          <p:blipFill>
            <a:blip r:embed="rId2"/>
            <a:srcRect l="33560" t="0" r="33560" b="0"/>
            <a:stretch>
              <a:fillRect/>
            </a:stretch>
          </p:blipFill>
          <p:spPr>
            <a:xfrm flipH="false" flipV="false">
              <a:off x="0" y="0"/>
              <a:ext cx="8610355" cy="13716000"/>
            </a:xfrm>
            <a:prstGeom prst="rect">
              <a:avLst/>
            </a:prstGeom>
          </p:spPr>
        </p:pic>
      </p:grpSp>
      <p:grpSp>
        <p:nvGrpSpPr>
          <p:cNvPr name="Group 7" id="7"/>
          <p:cNvGrpSpPr/>
          <p:nvPr/>
        </p:nvGrpSpPr>
        <p:grpSpPr>
          <a:xfrm rot="0">
            <a:off x="17259300"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D43B3"/>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9172134" y="390525"/>
            <a:ext cx="7494647" cy="1155745"/>
          </a:xfrm>
          <a:prstGeom prst="rect">
            <a:avLst/>
          </a:prstGeom>
        </p:spPr>
        <p:txBody>
          <a:bodyPr anchor="t" rtlCol="false" tIns="0" lIns="0" bIns="0" rIns="0">
            <a:spAutoFit/>
          </a:bodyPr>
          <a:lstStyle/>
          <a:p>
            <a:pPr algn="l">
              <a:lnSpc>
                <a:spcPts val="9487"/>
              </a:lnSpc>
            </a:pPr>
            <a:r>
              <a:rPr lang="en-US" sz="6776" b="true">
                <a:solidFill>
                  <a:srgbClr val="000000"/>
                </a:solidFill>
                <a:latin typeface="Garet Bold"/>
                <a:ea typeface="Garet Bold"/>
                <a:cs typeface="Garet Bold"/>
                <a:sym typeface="Garet Bold"/>
              </a:rPr>
              <a:t>OVERVIEW</a:t>
            </a:r>
          </a:p>
        </p:txBody>
      </p:sp>
      <p:grpSp>
        <p:nvGrpSpPr>
          <p:cNvPr name="Group 11" id="11"/>
          <p:cNvGrpSpPr/>
          <p:nvPr/>
        </p:nvGrpSpPr>
        <p:grpSpPr>
          <a:xfrm rot="0">
            <a:off x="7297118" y="1864646"/>
            <a:ext cx="969409" cy="96940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13" id="1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grpSp>
        <p:nvGrpSpPr>
          <p:cNvPr name="Group 14" id="14"/>
          <p:cNvGrpSpPr/>
          <p:nvPr/>
        </p:nvGrpSpPr>
        <p:grpSpPr>
          <a:xfrm rot="0">
            <a:off x="7297118" y="3045591"/>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grpSp>
        <p:nvGrpSpPr>
          <p:cNvPr name="Group 17" id="17"/>
          <p:cNvGrpSpPr/>
          <p:nvPr/>
        </p:nvGrpSpPr>
        <p:grpSpPr>
          <a:xfrm rot="0">
            <a:off x="7297118" y="4226537"/>
            <a:ext cx="969409" cy="96940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19" id="19"/>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grpSp>
        <p:nvGrpSpPr>
          <p:cNvPr name="Group 20" id="20"/>
          <p:cNvGrpSpPr/>
          <p:nvPr/>
        </p:nvGrpSpPr>
        <p:grpSpPr>
          <a:xfrm rot="0">
            <a:off x="7297118" y="5407483"/>
            <a:ext cx="969409" cy="96940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22" id="22"/>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grpSp>
        <p:nvGrpSpPr>
          <p:cNvPr name="Group 23" id="23"/>
          <p:cNvGrpSpPr/>
          <p:nvPr/>
        </p:nvGrpSpPr>
        <p:grpSpPr>
          <a:xfrm rot="0">
            <a:off x="7297118" y="6548342"/>
            <a:ext cx="969409" cy="96940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25" id="25"/>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grpSp>
        <p:nvGrpSpPr>
          <p:cNvPr name="Group 26" id="26"/>
          <p:cNvGrpSpPr/>
          <p:nvPr/>
        </p:nvGrpSpPr>
        <p:grpSpPr>
          <a:xfrm rot="0">
            <a:off x="7297118" y="7670151"/>
            <a:ext cx="969409" cy="96940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28" id="28"/>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06</a:t>
              </a:r>
            </a:p>
          </p:txBody>
        </p:sp>
      </p:grpSp>
      <p:grpSp>
        <p:nvGrpSpPr>
          <p:cNvPr name="Group 29" id="29"/>
          <p:cNvGrpSpPr/>
          <p:nvPr/>
        </p:nvGrpSpPr>
        <p:grpSpPr>
          <a:xfrm rot="0">
            <a:off x="15011231" y="1028700"/>
            <a:ext cx="1652841" cy="165284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4814124" y="816351"/>
            <a:ext cx="771724" cy="77172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2919457" y="8414693"/>
            <a:ext cx="3744615" cy="374461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7297118" y="8801484"/>
            <a:ext cx="969409" cy="96940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1D43B3"/>
            </a:solidFill>
          </p:spPr>
        </p:sp>
        <p:sp>
          <p:nvSpPr>
            <p:cNvPr name="TextBox 40" id="40"/>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07</a:t>
              </a:r>
            </a:p>
          </p:txBody>
        </p:sp>
      </p:grpSp>
      <p:sp>
        <p:nvSpPr>
          <p:cNvPr name="TextBox 41" id="41"/>
          <p:cNvSpPr txBox="true"/>
          <p:nvPr/>
        </p:nvSpPr>
        <p:spPr>
          <a:xfrm rot="0">
            <a:off x="8485829" y="2114400"/>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Objective</a:t>
            </a:r>
          </a:p>
        </p:txBody>
      </p:sp>
      <p:sp>
        <p:nvSpPr>
          <p:cNvPr name="TextBox 42" id="42"/>
          <p:cNvSpPr txBox="true"/>
          <p:nvPr/>
        </p:nvSpPr>
        <p:spPr>
          <a:xfrm rot="0">
            <a:off x="8485829" y="3295346"/>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Data Ingestion</a:t>
            </a:r>
          </a:p>
        </p:txBody>
      </p:sp>
      <p:sp>
        <p:nvSpPr>
          <p:cNvPr name="TextBox 43" id="43"/>
          <p:cNvSpPr txBox="true"/>
          <p:nvPr/>
        </p:nvSpPr>
        <p:spPr>
          <a:xfrm rot="0">
            <a:off x="8485829" y="4476292"/>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Data Processing</a:t>
            </a:r>
          </a:p>
        </p:txBody>
      </p:sp>
      <p:sp>
        <p:nvSpPr>
          <p:cNvPr name="TextBox 44" id="44"/>
          <p:cNvSpPr txBox="true"/>
          <p:nvPr/>
        </p:nvSpPr>
        <p:spPr>
          <a:xfrm rot="0">
            <a:off x="8485829" y="5657238"/>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Machine Learning</a:t>
            </a:r>
          </a:p>
        </p:txBody>
      </p:sp>
      <p:sp>
        <p:nvSpPr>
          <p:cNvPr name="TextBox 45" id="45"/>
          <p:cNvSpPr txBox="true"/>
          <p:nvPr/>
        </p:nvSpPr>
        <p:spPr>
          <a:xfrm rot="0">
            <a:off x="8485829" y="6798096"/>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Data Storage &amp; Querying</a:t>
            </a:r>
          </a:p>
        </p:txBody>
      </p:sp>
      <p:sp>
        <p:nvSpPr>
          <p:cNvPr name="TextBox 46" id="46"/>
          <p:cNvSpPr txBox="true"/>
          <p:nvPr/>
        </p:nvSpPr>
        <p:spPr>
          <a:xfrm rot="0">
            <a:off x="8485829" y="7919905"/>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Visualization</a:t>
            </a:r>
          </a:p>
        </p:txBody>
      </p:sp>
      <p:sp>
        <p:nvSpPr>
          <p:cNvPr name="TextBox 47" id="47"/>
          <p:cNvSpPr txBox="true"/>
          <p:nvPr/>
        </p:nvSpPr>
        <p:spPr>
          <a:xfrm rot="0">
            <a:off x="8485829" y="9051239"/>
            <a:ext cx="7351823"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a:ea typeface="Garet"/>
                <a:cs typeface="Garet"/>
                <a:sym typeface="Garet"/>
              </a:rPr>
              <a:t>Expected Outcomes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D43B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sp>
        <p:nvSpPr>
          <p:cNvPr name="Freeform 3" id="3"/>
          <p:cNvSpPr/>
          <p:nvPr/>
        </p:nvSpPr>
        <p:spPr>
          <a:xfrm flipH="false" flipV="false" rot="0">
            <a:off x="-629479" y="0"/>
            <a:ext cx="20881436" cy="3860032"/>
          </a:xfrm>
          <a:custGeom>
            <a:avLst/>
            <a:gdLst/>
            <a:ahLst/>
            <a:cxnLst/>
            <a:rect r="r" b="b" t="t" l="l"/>
            <a:pathLst>
              <a:path h="3860032" w="20881436">
                <a:moveTo>
                  <a:pt x="0" y="0"/>
                </a:moveTo>
                <a:lnTo>
                  <a:pt x="20881436" y="0"/>
                </a:lnTo>
                <a:lnTo>
                  <a:pt x="20881436" y="3860032"/>
                </a:lnTo>
                <a:lnTo>
                  <a:pt x="0" y="3860032"/>
                </a:lnTo>
                <a:lnTo>
                  <a:pt x="0" y="0"/>
                </a:lnTo>
                <a:close/>
              </a:path>
            </a:pathLst>
          </a:custGeom>
          <a:blipFill>
            <a:blip r:embed="rId3"/>
            <a:stretch>
              <a:fillRect l="0" t="-76604" r="0" b="-93878"/>
            </a:stretch>
          </a:blipFill>
        </p:spPr>
      </p:sp>
      <p:grpSp>
        <p:nvGrpSpPr>
          <p:cNvPr name="Group 4" id="4"/>
          <p:cNvGrpSpPr/>
          <p:nvPr/>
        </p:nvGrpSpPr>
        <p:grpSpPr>
          <a:xfrm rot="0">
            <a:off x="4458366" y="0"/>
            <a:ext cx="9658350" cy="10287000"/>
            <a:chOff x="0" y="0"/>
            <a:chExt cx="2543763" cy="2709333"/>
          </a:xfrm>
        </p:grpSpPr>
        <p:sp>
          <p:nvSpPr>
            <p:cNvPr name="Freeform 5" id="5"/>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6" id="6"/>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AutoShape 7" id="7"/>
          <p:cNvSpPr/>
          <p:nvPr/>
        </p:nvSpPr>
        <p:spPr>
          <a:xfrm>
            <a:off x="5021151" y="9130445"/>
            <a:ext cx="8735422" cy="0"/>
          </a:xfrm>
          <a:prstGeom prst="line">
            <a:avLst/>
          </a:prstGeom>
          <a:ln cap="flat" w="47625">
            <a:solidFill>
              <a:srgbClr val="1D43B3"/>
            </a:solidFill>
            <a:prstDash val="solid"/>
            <a:headEnd type="none" len="sm" w="sm"/>
            <a:tailEnd type="none" len="sm" w="sm"/>
          </a:ln>
        </p:spPr>
      </p:sp>
      <p:sp>
        <p:nvSpPr>
          <p:cNvPr name="TextBox 8" id="8"/>
          <p:cNvSpPr txBox="true"/>
          <p:nvPr/>
        </p:nvSpPr>
        <p:spPr>
          <a:xfrm rot="0">
            <a:off x="5164691" y="2459046"/>
            <a:ext cx="8245699" cy="1120521"/>
          </a:xfrm>
          <a:prstGeom prst="rect">
            <a:avLst/>
          </a:prstGeom>
        </p:spPr>
        <p:txBody>
          <a:bodyPr anchor="t" rtlCol="false" tIns="0" lIns="0" bIns="0" rIns="0">
            <a:spAutoFit/>
          </a:bodyPr>
          <a:lstStyle/>
          <a:p>
            <a:pPr algn="ctr" marL="0" indent="0" lvl="0">
              <a:lnSpc>
                <a:spcPts val="8807"/>
              </a:lnSpc>
              <a:spcBef>
                <a:spcPct val="0"/>
              </a:spcBef>
            </a:pPr>
            <a:r>
              <a:rPr lang="en-US" b="true" sz="7339">
                <a:solidFill>
                  <a:srgbClr val="FFFFFF"/>
                </a:solidFill>
                <a:latin typeface="Now Bold"/>
                <a:ea typeface="Now Bold"/>
                <a:cs typeface="Now Bold"/>
                <a:sym typeface="Now Bold"/>
              </a:rPr>
              <a:t>AIM</a:t>
            </a:r>
          </a:p>
        </p:txBody>
      </p:sp>
      <p:sp>
        <p:nvSpPr>
          <p:cNvPr name="TextBox 9" id="9"/>
          <p:cNvSpPr txBox="true"/>
          <p:nvPr/>
        </p:nvSpPr>
        <p:spPr>
          <a:xfrm rot="0">
            <a:off x="4661008" y="4351039"/>
            <a:ext cx="9095565" cy="3450002"/>
          </a:xfrm>
          <a:prstGeom prst="rect">
            <a:avLst/>
          </a:prstGeom>
        </p:spPr>
        <p:txBody>
          <a:bodyPr anchor="t" rtlCol="false" tIns="0" lIns="0" bIns="0" rIns="0">
            <a:spAutoFit/>
          </a:bodyPr>
          <a:lstStyle/>
          <a:p>
            <a:pPr algn="just" marL="0" indent="0" lvl="0">
              <a:lnSpc>
                <a:spcPts val="3907"/>
              </a:lnSpc>
              <a:spcBef>
                <a:spcPct val="0"/>
              </a:spcBef>
            </a:pPr>
            <a:r>
              <a:rPr lang="en-US" sz="2831">
                <a:solidFill>
                  <a:srgbClr val="FFFFFF"/>
                </a:solidFill>
                <a:latin typeface="DM Sans"/>
                <a:ea typeface="DM Sans"/>
                <a:cs typeface="DM Sans"/>
                <a:sym typeface="DM Sans"/>
              </a:rPr>
              <a:t>This project aims to build a robust system for detecting financial fraud using batch processing techniques. We’ll cover the core objectives, how data is ingested and processed, the application of machine learning models, and the visualization of results. The goal is to identify fraudulent activities within large datasets accurately. Let’s dive into each section.</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770594" cy="10287000"/>
            <a:chOff x="0" y="0"/>
            <a:chExt cx="1783202" cy="2709333"/>
          </a:xfrm>
        </p:grpSpPr>
        <p:sp>
          <p:nvSpPr>
            <p:cNvPr name="Freeform 3" id="3"/>
            <p:cNvSpPr/>
            <p:nvPr/>
          </p:nvSpPr>
          <p:spPr>
            <a:xfrm flipH="false" flipV="false" rot="0">
              <a:off x="0" y="0"/>
              <a:ext cx="1783202" cy="2709333"/>
            </a:xfrm>
            <a:custGeom>
              <a:avLst/>
              <a:gdLst/>
              <a:ahLst/>
              <a:cxnLst/>
              <a:rect r="r" b="b" t="t" l="l"/>
              <a:pathLst>
                <a:path h="2709333" w="1783202">
                  <a:moveTo>
                    <a:pt x="0" y="0"/>
                  </a:moveTo>
                  <a:lnTo>
                    <a:pt x="1783202" y="0"/>
                  </a:lnTo>
                  <a:lnTo>
                    <a:pt x="1783202" y="2709333"/>
                  </a:lnTo>
                  <a:lnTo>
                    <a:pt x="0" y="2709333"/>
                  </a:lnTo>
                  <a:close/>
                </a:path>
              </a:pathLst>
            </a:custGeom>
            <a:solidFill>
              <a:srgbClr val="1D43B3"/>
            </a:solidFill>
          </p:spPr>
        </p:sp>
        <p:sp>
          <p:nvSpPr>
            <p:cNvPr name="TextBox 4" id="4"/>
            <p:cNvSpPr txBox="true"/>
            <p:nvPr/>
          </p:nvSpPr>
          <p:spPr>
            <a:xfrm>
              <a:off x="0" y="-38100"/>
              <a:ext cx="1783202"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839945" y="6124951"/>
            <a:ext cx="1310100" cy="0"/>
          </a:xfrm>
          <a:prstGeom prst="line">
            <a:avLst/>
          </a:prstGeom>
          <a:ln cap="flat" w="95250">
            <a:solidFill>
              <a:srgbClr val="FFFFFF"/>
            </a:solidFill>
            <a:prstDash val="solid"/>
            <a:headEnd type="none" len="sm" w="sm"/>
            <a:tailEnd type="none" len="sm" w="sm"/>
          </a:ln>
        </p:spPr>
      </p:sp>
      <p:sp>
        <p:nvSpPr>
          <p:cNvPr name="TextBox 6" id="6"/>
          <p:cNvSpPr txBox="true"/>
          <p:nvPr/>
        </p:nvSpPr>
        <p:spPr>
          <a:xfrm rot="0">
            <a:off x="839945" y="3959509"/>
            <a:ext cx="4782736" cy="1739901"/>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PROJECT OBJECTIVES</a:t>
            </a:r>
          </a:p>
        </p:txBody>
      </p:sp>
      <p:grpSp>
        <p:nvGrpSpPr>
          <p:cNvPr name="Group 7" id="7"/>
          <p:cNvGrpSpPr/>
          <p:nvPr/>
        </p:nvGrpSpPr>
        <p:grpSpPr>
          <a:xfrm rot="0">
            <a:off x="7357338" y="1838490"/>
            <a:ext cx="732337" cy="7323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399">
                  <a:solidFill>
                    <a:srgbClr val="FFFFFF"/>
                  </a:solidFill>
                  <a:latin typeface="Garet Bold"/>
                  <a:ea typeface="Garet Bold"/>
                  <a:cs typeface="Garet Bold"/>
                  <a:sym typeface="Garet Bold"/>
                </a:rPr>
                <a:t>01</a:t>
              </a:r>
            </a:p>
          </p:txBody>
        </p:sp>
      </p:grpSp>
      <p:sp>
        <p:nvSpPr>
          <p:cNvPr name="TextBox 10" id="10"/>
          <p:cNvSpPr txBox="true"/>
          <p:nvPr/>
        </p:nvSpPr>
        <p:spPr>
          <a:xfrm rot="0">
            <a:off x="8278430" y="2475577"/>
            <a:ext cx="9328172" cy="1022985"/>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Import large volumes of data into Hadoop HDFS using Sqoop.</a:t>
            </a:r>
          </a:p>
        </p:txBody>
      </p:sp>
      <p:sp>
        <p:nvSpPr>
          <p:cNvPr name="TextBox 11" id="11"/>
          <p:cNvSpPr txBox="true"/>
          <p:nvPr/>
        </p:nvSpPr>
        <p:spPr>
          <a:xfrm rot="0">
            <a:off x="8278430" y="1960183"/>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Ingest Financial Data:</a:t>
            </a:r>
          </a:p>
        </p:txBody>
      </p:sp>
      <p:grpSp>
        <p:nvGrpSpPr>
          <p:cNvPr name="Group 12" id="12"/>
          <p:cNvGrpSpPr/>
          <p:nvPr/>
        </p:nvGrpSpPr>
        <p:grpSpPr>
          <a:xfrm rot="0">
            <a:off x="7357338" y="3744706"/>
            <a:ext cx="732337" cy="73233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02</a:t>
              </a:r>
            </a:p>
          </p:txBody>
        </p:sp>
      </p:grpSp>
      <p:sp>
        <p:nvSpPr>
          <p:cNvPr name="TextBox 15" id="15"/>
          <p:cNvSpPr txBox="true"/>
          <p:nvPr/>
        </p:nvSpPr>
        <p:spPr>
          <a:xfrm rot="0">
            <a:off x="8278430" y="4381792"/>
            <a:ext cx="9328172" cy="499110"/>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Use Apache Spark for processing.</a:t>
            </a:r>
          </a:p>
        </p:txBody>
      </p:sp>
      <p:sp>
        <p:nvSpPr>
          <p:cNvPr name="TextBox 16" id="16"/>
          <p:cNvSpPr txBox="true"/>
          <p:nvPr/>
        </p:nvSpPr>
        <p:spPr>
          <a:xfrm rot="0">
            <a:off x="8278430" y="3866399"/>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Process and Transform Data:</a:t>
            </a:r>
          </a:p>
        </p:txBody>
      </p:sp>
      <p:grpSp>
        <p:nvGrpSpPr>
          <p:cNvPr name="Group 17" id="17"/>
          <p:cNvGrpSpPr/>
          <p:nvPr/>
        </p:nvGrpSpPr>
        <p:grpSpPr>
          <a:xfrm rot="0">
            <a:off x="7357338" y="5271428"/>
            <a:ext cx="732337" cy="73233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03</a:t>
              </a:r>
            </a:p>
          </p:txBody>
        </p:sp>
      </p:grpSp>
      <p:grpSp>
        <p:nvGrpSpPr>
          <p:cNvPr name="Group 20" id="20"/>
          <p:cNvGrpSpPr/>
          <p:nvPr/>
        </p:nvGrpSpPr>
        <p:grpSpPr>
          <a:xfrm rot="0">
            <a:off x="15740861" y="6749958"/>
            <a:ext cx="4596322" cy="459632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8278430" y="5908515"/>
            <a:ext cx="9328172" cy="499110"/>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Store and query processed data in Apache Hive.</a:t>
            </a:r>
          </a:p>
        </p:txBody>
      </p:sp>
      <p:sp>
        <p:nvSpPr>
          <p:cNvPr name="TextBox 24" id="24"/>
          <p:cNvSpPr txBox="true"/>
          <p:nvPr/>
        </p:nvSpPr>
        <p:spPr>
          <a:xfrm rot="0">
            <a:off x="8278430" y="5393121"/>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Query Results:</a:t>
            </a:r>
          </a:p>
        </p:txBody>
      </p:sp>
      <p:grpSp>
        <p:nvGrpSpPr>
          <p:cNvPr name="Group 25" id="25"/>
          <p:cNvGrpSpPr/>
          <p:nvPr/>
        </p:nvGrpSpPr>
        <p:grpSpPr>
          <a:xfrm rot="5400000">
            <a:off x="8278430" y="340111"/>
            <a:ext cx="1479329" cy="147932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5400000">
            <a:off x="9293368" y="1219358"/>
            <a:ext cx="771724" cy="77172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5400000">
            <a:off x="5324660" y="9048119"/>
            <a:ext cx="596043" cy="59604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7357338" y="6655275"/>
            <a:ext cx="732337" cy="732337"/>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04</a:t>
              </a:r>
            </a:p>
          </p:txBody>
        </p:sp>
      </p:grpSp>
      <p:sp>
        <p:nvSpPr>
          <p:cNvPr name="TextBox 37" id="37"/>
          <p:cNvSpPr txBox="true"/>
          <p:nvPr/>
        </p:nvSpPr>
        <p:spPr>
          <a:xfrm rot="0">
            <a:off x="8278430" y="7301887"/>
            <a:ext cx="9328172" cy="1022985"/>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Detect fraud using algorithms like Decision Trees and SVM.</a:t>
            </a:r>
          </a:p>
        </p:txBody>
      </p:sp>
      <p:sp>
        <p:nvSpPr>
          <p:cNvPr name="TextBox 38" id="38"/>
          <p:cNvSpPr txBox="true"/>
          <p:nvPr/>
        </p:nvSpPr>
        <p:spPr>
          <a:xfrm rot="0">
            <a:off x="8278430" y="6776968"/>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Apply Machine Learning:</a:t>
            </a:r>
          </a:p>
        </p:txBody>
      </p:sp>
      <p:grpSp>
        <p:nvGrpSpPr>
          <p:cNvPr name="Group 39" id="39"/>
          <p:cNvGrpSpPr/>
          <p:nvPr/>
        </p:nvGrpSpPr>
        <p:grpSpPr>
          <a:xfrm rot="0">
            <a:off x="7357338" y="8311537"/>
            <a:ext cx="732337" cy="73233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05</a:t>
              </a:r>
            </a:p>
          </p:txBody>
        </p:sp>
      </p:grpSp>
      <p:sp>
        <p:nvSpPr>
          <p:cNvPr name="TextBox 42" id="42"/>
          <p:cNvSpPr txBox="true"/>
          <p:nvPr/>
        </p:nvSpPr>
        <p:spPr>
          <a:xfrm rot="0">
            <a:off x="8278430" y="8958149"/>
            <a:ext cx="9328172" cy="499110"/>
          </a:xfrm>
          <a:prstGeom prst="rect">
            <a:avLst/>
          </a:prstGeom>
        </p:spPr>
        <p:txBody>
          <a:bodyPr anchor="t" rtlCol="false" tIns="0" lIns="0" bIns="0" rIns="0">
            <a:spAutoFit/>
          </a:bodyPr>
          <a:lstStyle/>
          <a:p>
            <a:pPr algn="just" marL="0" indent="0" lvl="0">
              <a:lnSpc>
                <a:spcPts val="4184"/>
              </a:lnSpc>
            </a:pPr>
            <a:r>
              <a:rPr lang="en-US" sz="2699">
                <a:solidFill>
                  <a:srgbClr val="000000"/>
                </a:solidFill>
                <a:latin typeface="Open Sans"/>
                <a:ea typeface="Open Sans"/>
                <a:cs typeface="Open Sans"/>
                <a:sym typeface="Open Sans"/>
              </a:rPr>
              <a:t> Generate reports using Business Intelligence (BI) tools.</a:t>
            </a:r>
          </a:p>
        </p:txBody>
      </p:sp>
      <p:sp>
        <p:nvSpPr>
          <p:cNvPr name="TextBox 43" id="43"/>
          <p:cNvSpPr txBox="true"/>
          <p:nvPr/>
        </p:nvSpPr>
        <p:spPr>
          <a:xfrm rot="0">
            <a:off x="8278430" y="8433230"/>
            <a:ext cx="5503645" cy="481330"/>
          </a:xfrm>
          <a:prstGeom prst="rect">
            <a:avLst/>
          </a:prstGeom>
        </p:spPr>
        <p:txBody>
          <a:bodyPr anchor="t" rtlCol="false" tIns="0" lIns="0" bIns="0" rIns="0">
            <a:spAutoFit/>
          </a:bodyPr>
          <a:lstStyle/>
          <a:p>
            <a:pPr algn="l">
              <a:lnSpc>
                <a:spcPts val="3919"/>
              </a:lnSpc>
            </a:pPr>
            <a:r>
              <a:rPr lang="en-US" sz="2799" b="true">
                <a:solidFill>
                  <a:srgbClr val="000000"/>
                </a:solidFill>
                <a:latin typeface="Garet Bold"/>
                <a:ea typeface="Garet Bold"/>
                <a:cs typeface="Garet Bold"/>
                <a:sym typeface="Garet Bold"/>
              </a:rPr>
              <a:t>Visualize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D43B3"/>
        </a:solidFill>
      </p:bgPr>
    </p:bg>
    <p:spTree>
      <p:nvGrpSpPr>
        <p:cNvPr id="1" name=""/>
        <p:cNvGrpSpPr/>
        <p:nvPr/>
      </p:nvGrpSpPr>
      <p:grpSpPr>
        <a:xfrm>
          <a:off x="0" y="0"/>
          <a:ext cx="0" cy="0"/>
          <a:chOff x="0" y="0"/>
          <a:chExt cx="0" cy="0"/>
        </a:xfrm>
      </p:grpSpPr>
      <p:sp>
        <p:nvSpPr>
          <p:cNvPr name="Freeform 2" id="2"/>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13644">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0"/>
            <a:ext cx="6091844" cy="10457428"/>
          </a:xfrm>
          <a:custGeom>
            <a:avLst/>
            <a:gdLst/>
            <a:ahLst/>
            <a:cxnLst/>
            <a:rect r="r" b="b" t="t" l="l"/>
            <a:pathLst>
              <a:path h="10457428" w="6091844">
                <a:moveTo>
                  <a:pt x="0" y="0"/>
                </a:moveTo>
                <a:lnTo>
                  <a:pt x="6091844" y="0"/>
                </a:lnTo>
                <a:lnTo>
                  <a:pt x="6091844" y="10457428"/>
                </a:lnTo>
                <a:lnTo>
                  <a:pt x="0" y="10457428"/>
                </a:lnTo>
                <a:lnTo>
                  <a:pt x="0" y="0"/>
                </a:lnTo>
                <a:close/>
              </a:path>
            </a:pathLst>
          </a:custGeom>
          <a:blipFill>
            <a:blip r:embed="rId6"/>
            <a:stretch>
              <a:fillRect l="-126130" t="0" r="-31363"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5359985" y="6916799"/>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5734216" y="3447455"/>
            <a:ext cx="715257" cy="792176"/>
          </a:xfrm>
          <a:custGeom>
            <a:avLst/>
            <a:gdLst/>
            <a:ahLst/>
            <a:cxnLst/>
            <a:rect r="r" b="b" t="t" l="l"/>
            <a:pathLst>
              <a:path h="792176" w="715257">
                <a:moveTo>
                  <a:pt x="0" y="0"/>
                </a:moveTo>
                <a:lnTo>
                  <a:pt x="715257" y="0"/>
                </a:lnTo>
                <a:lnTo>
                  <a:pt x="715257" y="792176"/>
                </a:lnTo>
                <a:lnTo>
                  <a:pt x="0" y="792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630949" y="7109264"/>
            <a:ext cx="600446" cy="757443"/>
          </a:xfrm>
          <a:custGeom>
            <a:avLst/>
            <a:gdLst/>
            <a:ahLst/>
            <a:cxnLst/>
            <a:rect r="r" b="b" t="t" l="l"/>
            <a:pathLst>
              <a:path h="757443" w="600446">
                <a:moveTo>
                  <a:pt x="0" y="0"/>
                </a:moveTo>
                <a:lnTo>
                  <a:pt x="600445" y="0"/>
                </a:lnTo>
                <a:lnTo>
                  <a:pt x="600445" y="757443"/>
                </a:lnTo>
                <a:lnTo>
                  <a:pt x="0" y="7574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6663031" y="1019175"/>
            <a:ext cx="10800873" cy="1317117"/>
          </a:xfrm>
          <a:prstGeom prst="rect">
            <a:avLst/>
          </a:prstGeom>
        </p:spPr>
        <p:txBody>
          <a:bodyPr anchor="t" rtlCol="false" tIns="0" lIns="0" bIns="0" rIns="0">
            <a:spAutoFit/>
          </a:bodyPr>
          <a:lstStyle/>
          <a:p>
            <a:pPr algn="ctr" marL="0" indent="0" lvl="0">
              <a:lnSpc>
                <a:spcPts val="5119"/>
              </a:lnSpc>
              <a:spcBef>
                <a:spcPct val="0"/>
              </a:spcBef>
            </a:pPr>
            <a:r>
              <a:rPr lang="en-US" b="true" sz="4266">
                <a:solidFill>
                  <a:srgbClr val="FFFFFF"/>
                </a:solidFill>
                <a:latin typeface="Now Bold"/>
                <a:ea typeface="Now Bold"/>
                <a:cs typeface="Now Bold"/>
                <a:sym typeface="Now Bold"/>
              </a:rPr>
              <a:t>DATA INGESTION (MARIADB &amp; HADOOP)</a:t>
            </a:r>
          </a:p>
        </p:txBody>
      </p:sp>
      <p:sp>
        <p:nvSpPr>
          <p:cNvPr name="TextBox 14" id="14"/>
          <p:cNvSpPr txBox="true"/>
          <p:nvPr/>
        </p:nvSpPr>
        <p:spPr>
          <a:xfrm rot="0">
            <a:off x="6926917" y="3526075"/>
            <a:ext cx="4402447" cy="577787"/>
          </a:xfrm>
          <a:prstGeom prst="rect">
            <a:avLst/>
          </a:prstGeom>
        </p:spPr>
        <p:txBody>
          <a:bodyPr anchor="t" rtlCol="false" tIns="0" lIns="0" bIns="0" rIns="0">
            <a:spAutoFit/>
          </a:bodyPr>
          <a:lstStyle/>
          <a:p>
            <a:pPr algn="l" marL="0" indent="0" lvl="0">
              <a:lnSpc>
                <a:spcPts val="4795"/>
              </a:lnSpc>
              <a:spcBef>
                <a:spcPct val="0"/>
              </a:spcBef>
            </a:pPr>
            <a:r>
              <a:rPr lang="en-US" b="true" sz="3474">
                <a:solidFill>
                  <a:srgbClr val="FFFFFF"/>
                </a:solidFill>
                <a:latin typeface="DM Sans Bold"/>
                <a:ea typeface="DM Sans Bold"/>
                <a:cs typeface="DM Sans Bold"/>
                <a:sym typeface="DM Sans Bold"/>
              </a:rPr>
              <a:t>MariaDB Setup:</a:t>
            </a:r>
          </a:p>
        </p:txBody>
      </p:sp>
      <p:sp>
        <p:nvSpPr>
          <p:cNvPr name="TextBox 15" id="15"/>
          <p:cNvSpPr txBox="true"/>
          <p:nvPr/>
        </p:nvSpPr>
        <p:spPr>
          <a:xfrm rot="0">
            <a:off x="7308144" y="4344302"/>
            <a:ext cx="8010615" cy="1404418"/>
          </a:xfrm>
          <a:prstGeom prst="rect">
            <a:avLst/>
          </a:prstGeom>
        </p:spPr>
        <p:txBody>
          <a:bodyPr anchor="t" rtlCol="false" tIns="0" lIns="0" bIns="0" rIns="0">
            <a:spAutoFit/>
          </a:bodyPr>
          <a:lstStyle/>
          <a:p>
            <a:pPr algn="l" marL="589637" indent="-294818" lvl="1">
              <a:lnSpc>
                <a:spcPts val="3768"/>
              </a:lnSpc>
              <a:spcBef>
                <a:spcPct val="0"/>
              </a:spcBef>
              <a:buFont typeface="Arial"/>
              <a:buChar char="•"/>
            </a:pPr>
            <a:r>
              <a:rPr lang="en-US" sz="2731">
                <a:solidFill>
                  <a:srgbClr val="FFFFFF"/>
                </a:solidFill>
                <a:latin typeface="DM Sans"/>
                <a:ea typeface="DM Sans"/>
                <a:cs typeface="DM Sans"/>
                <a:sym typeface="DM Sans"/>
              </a:rPr>
              <a:t>Sta</a:t>
            </a:r>
            <a:r>
              <a:rPr lang="en-US" sz="2731" strike="noStrike" u="none">
                <a:solidFill>
                  <a:srgbClr val="FFFFFF"/>
                </a:solidFill>
                <a:latin typeface="DM Sans"/>
                <a:ea typeface="DM Sans"/>
                <a:cs typeface="DM Sans"/>
                <a:sym typeface="DM Sans"/>
              </a:rPr>
              <a:t>rt MariaDB and create the financial_fraud database.</a:t>
            </a:r>
          </a:p>
          <a:p>
            <a:pPr algn="l" marL="589637" indent="-294818" lvl="1">
              <a:lnSpc>
                <a:spcPts val="3768"/>
              </a:lnSpc>
              <a:spcBef>
                <a:spcPct val="0"/>
              </a:spcBef>
              <a:buFont typeface="Arial"/>
              <a:buChar char="•"/>
            </a:pPr>
            <a:r>
              <a:rPr lang="en-US" sz="2731" strike="noStrike" u="none">
                <a:solidFill>
                  <a:srgbClr val="FFFFFF"/>
                </a:solidFill>
                <a:latin typeface="DM Sans"/>
                <a:ea typeface="DM Sans"/>
                <a:cs typeface="DM Sans"/>
                <a:sym typeface="DM Sans"/>
              </a:rPr>
              <a:t>Create table schema for transaction data.</a:t>
            </a:r>
          </a:p>
        </p:txBody>
      </p:sp>
      <p:sp>
        <p:nvSpPr>
          <p:cNvPr name="TextBox 16" id="16"/>
          <p:cNvSpPr txBox="true"/>
          <p:nvPr/>
        </p:nvSpPr>
        <p:spPr>
          <a:xfrm rot="0">
            <a:off x="6669375" y="6610686"/>
            <a:ext cx="4402447" cy="577787"/>
          </a:xfrm>
          <a:prstGeom prst="rect">
            <a:avLst/>
          </a:prstGeom>
        </p:spPr>
        <p:txBody>
          <a:bodyPr anchor="t" rtlCol="false" tIns="0" lIns="0" bIns="0" rIns="0">
            <a:spAutoFit/>
          </a:bodyPr>
          <a:lstStyle/>
          <a:p>
            <a:pPr algn="l" marL="0" indent="0" lvl="0">
              <a:lnSpc>
                <a:spcPts val="4795"/>
              </a:lnSpc>
              <a:spcBef>
                <a:spcPct val="0"/>
              </a:spcBef>
            </a:pPr>
            <a:r>
              <a:rPr lang="en-US" b="true" sz="3474">
                <a:solidFill>
                  <a:srgbClr val="FFFFFF"/>
                </a:solidFill>
                <a:latin typeface="DM Sans Bold"/>
                <a:ea typeface="DM Sans Bold"/>
                <a:cs typeface="DM Sans Bold"/>
                <a:sym typeface="DM Sans Bold"/>
              </a:rPr>
              <a:t>Data Import:</a:t>
            </a:r>
          </a:p>
        </p:txBody>
      </p:sp>
      <p:sp>
        <p:nvSpPr>
          <p:cNvPr name="TextBox 17" id="17"/>
          <p:cNvSpPr txBox="true"/>
          <p:nvPr/>
        </p:nvSpPr>
        <p:spPr>
          <a:xfrm rot="0">
            <a:off x="7308144" y="7576038"/>
            <a:ext cx="8010615" cy="928168"/>
          </a:xfrm>
          <a:prstGeom prst="rect">
            <a:avLst/>
          </a:prstGeom>
        </p:spPr>
        <p:txBody>
          <a:bodyPr anchor="t" rtlCol="false" tIns="0" lIns="0" bIns="0" rIns="0">
            <a:spAutoFit/>
          </a:bodyPr>
          <a:lstStyle/>
          <a:p>
            <a:pPr algn="l" marL="589637" indent="-294818" lvl="1">
              <a:lnSpc>
                <a:spcPts val="3768"/>
              </a:lnSpc>
              <a:buFont typeface="Arial"/>
              <a:buChar char="•"/>
            </a:pPr>
            <a:r>
              <a:rPr lang="en-US" sz="2731">
                <a:solidFill>
                  <a:srgbClr val="FFFFFF"/>
                </a:solidFill>
                <a:latin typeface="DM Sans"/>
                <a:ea typeface="DM Sans"/>
                <a:cs typeface="DM Sans"/>
                <a:sym typeface="DM Sans"/>
              </a:rPr>
              <a:t>Load data from CSV into MariaDB, then ingest into Hadoop HDFS using Sqoop.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279426">
            <a:off x="14552386" y="6522893"/>
            <a:ext cx="8704273" cy="8704273"/>
          </a:xfrm>
          <a:custGeom>
            <a:avLst/>
            <a:gdLst/>
            <a:ahLst/>
            <a:cxnLst/>
            <a:rect r="r" b="b" t="t" l="l"/>
            <a:pathLst>
              <a:path h="8704273" w="8704273">
                <a:moveTo>
                  <a:pt x="8409212" y="0"/>
                </a:moveTo>
                <a:lnTo>
                  <a:pt x="8704273" y="8409212"/>
                </a:lnTo>
                <a:lnTo>
                  <a:pt x="295061" y="8704273"/>
                </a:lnTo>
                <a:lnTo>
                  <a:pt x="0" y="295061"/>
                </a:lnTo>
                <a:lnTo>
                  <a:pt x="8409212"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0"/>
            <a:ext cx="6070753" cy="10289627"/>
          </a:xfrm>
          <a:custGeom>
            <a:avLst/>
            <a:gdLst/>
            <a:ahLst/>
            <a:cxnLst/>
            <a:rect r="r" b="b" t="t" l="l"/>
            <a:pathLst>
              <a:path h="10289627" w="6070753">
                <a:moveTo>
                  <a:pt x="0" y="0"/>
                </a:moveTo>
                <a:lnTo>
                  <a:pt x="6070753" y="0"/>
                </a:lnTo>
                <a:lnTo>
                  <a:pt x="6070753" y="10289627"/>
                </a:lnTo>
                <a:lnTo>
                  <a:pt x="0" y="10289627"/>
                </a:lnTo>
                <a:lnTo>
                  <a:pt x="0" y="0"/>
                </a:lnTo>
                <a:close/>
              </a:path>
            </a:pathLst>
          </a:custGeom>
          <a:blipFill>
            <a:blip r:embed="rId6"/>
            <a:stretch>
              <a:fillRect l="-58624" t="-2407" r="-43881" b="0"/>
            </a:stretch>
          </a:blipFill>
        </p:spPr>
      </p:sp>
      <p:grpSp>
        <p:nvGrpSpPr>
          <p:cNvPr name="Group 5" id="5"/>
          <p:cNvGrpSpPr/>
          <p:nvPr/>
        </p:nvGrpSpPr>
        <p:grpSpPr>
          <a:xfrm rot="0">
            <a:off x="5359985" y="2144007"/>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5359985" y="4521974"/>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5359985" y="6597797"/>
            <a:ext cx="1142373" cy="11423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5359985" y="8577042"/>
            <a:ext cx="1142373" cy="114237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7" id="17"/>
          <p:cNvSpPr/>
          <p:nvPr/>
        </p:nvSpPr>
        <p:spPr>
          <a:xfrm flipH="false" flipV="false" rot="0">
            <a:off x="5495467" y="2279489"/>
            <a:ext cx="871410" cy="871410"/>
          </a:xfrm>
          <a:custGeom>
            <a:avLst/>
            <a:gdLst/>
            <a:ahLst/>
            <a:cxnLst/>
            <a:rect r="r" b="b" t="t" l="l"/>
            <a:pathLst>
              <a:path h="871410" w="871410">
                <a:moveTo>
                  <a:pt x="0" y="0"/>
                </a:moveTo>
                <a:lnTo>
                  <a:pt x="871409" y="0"/>
                </a:lnTo>
                <a:lnTo>
                  <a:pt x="871409" y="871410"/>
                </a:lnTo>
                <a:lnTo>
                  <a:pt x="0" y="8714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521850" y="4685725"/>
            <a:ext cx="818642" cy="814871"/>
          </a:xfrm>
          <a:custGeom>
            <a:avLst/>
            <a:gdLst/>
            <a:ahLst/>
            <a:cxnLst/>
            <a:rect r="r" b="b" t="t" l="l"/>
            <a:pathLst>
              <a:path h="814871" w="818642">
                <a:moveTo>
                  <a:pt x="0" y="0"/>
                </a:moveTo>
                <a:lnTo>
                  <a:pt x="818643" y="0"/>
                </a:lnTo>
                <a:lnTo>
                  <a:pt x="818643" y="814871"/>
                </a:lnTo>
                <a:lnTo>
                  <a:pt x="0" y="8148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5540450" y="6685605"/>
            <a:ext cx="781442" cy="966757"/>
          </a:xfrm>
          <a:custGeom>
            <a:avLst/>
            <a:gdLst/>
            <a:ahLst/>
            <a:cxnLst/>
            <a:rect r="r" b="b" t="t" l="l"/>
            <a:pathLst>
              <a:path h="966757" w="781442">
                <a:moveTo>
                  <a:pt x="0" y="0"/>
                </a:moveTo>
                <a:lnTo>
                  <a:pt x="781443" y="0"/>
                </a:lnTo>
                <a:lnTo>
                  <a:pt x="781443" y="966758"/>
                </a:lnTo>
                <a:lnTo>
                  <a:pt x="0" y="9667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5527213" y="8741589"/>
            <a:ext cx="813279" cy="813279"/>
          </a:xfrm>
          <a:custGeom>
            <a:avLst/>
            <a:gdLst/>
            <a:ahLst/>
            <a:cxnLst/>
            <a:rect r="r" b="b" t="t" l="l"/>
            <a:pathLst>
              <a:path h="813279" w="813279">
                <a:moveTo>
                  <a:pt x="0" y="0"/>
                </a:moveTo>
                <a:lnTo>
                  <a:pt x="813280" y="0"/>
                </a:lnTo>
                <a:lnTo>
                  <a:pt x="813280" y="813280"/>
                </a:lnTo>
                <a:lnTo>
                  <a:pt x="0" y="8132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6663031" y="1019175"/>
            <a:ext cx="10800873" cy="663321"/>
          </a:xfrm>
          <a:prstGeom prst="rect">
            <a:avLst/>
          </a:prstGeom>
        </p:spPr>
        <p:txBody>
          <a:bodyPr anchor="t" rtlCol="false" tIns="0" lIns="0" bIns="0" rIns="0">
            <a:spAutoFit/>
          </a:bodyPr>
          <a:lstStyle/>
          <a:p>
            <a:pPr algn="ctr" marL="0" indent="0" lvl="0">
              <a:lnSpc>
                <a:spcPts val="5119"/>
              </a:lnSpc>
              <a:spcBef>
                <a:spcPct val="0"/>
              </a:spcBef>
            </a:pPr>
            <a:r>
              <a:rPr lang="en-US" b="true" sz="4266">
                <a:solidFill>
                  <a:srgbClr val="0345E4"/>
                </a:solidFill>
                <a:latin typeface="Now Bold"/>
                <a:ea typeface="Now Bold"/>
                <a:cs typeface="Now Bold"/>
                <a:sym typeface="Now Bold"/>
              </a:rPr>
              <a:t>PREPROCESSING</a:t>
            </a:r>
          </a:p>
        </p:txBody>
      </p:sp>
      <p:sp>
        <p:nvSpPr>
          <p:cNvPr name="TextBox 22" id="22"/>
          <p:cNvSpPr txBox="true"/>
          <p:nvPr/>
        </p:nvSpPr>
        <p:spPr>
          <a:xfrm rot="0">
            <a:off x="6669375" y="2169734"/>
            <a:ext cx="6967295" cy="577787"/>
          </a:xfrm>
          <a:prstGeom prst="rect">
            <a:avLst/>
          </a:prstGeom>
        </p:spPr>
        <p:txBody>
          <a:bodyPr anchor="t" rtlCol="false" tIns="0" lIns="0" bIns="0" rIns="0">
            <a:spAutoFit/>
          </a:bodyPr>
          <a:lstStyle/>
          <a:p>
            <a:pPr algn="l" marL="0" indent="0" lvl="0">
              <a:lnSpc>
                <a:spcPts val="4795"/>
              </a:lnSpc>
              <a:spcBef>
                <a:spcPct val="0"/>
              </a:spcBef>
            </a:pPr>
            <a:r>
              <a:rPr lang="en-US" b="true" sz="3474">
                <a:solidFill>
                  <a:srgbClr val="0345E4"/>
                </a:solidFill>
                <a:latin typeface="DM Sans Bold"/>
                <a:ea typeface="DM Sans Bold"/>
                <a:cs typeface="DM Sans Bold"/>
                <a:sym typeface="DM Sans Bold"/>
              </a:rPr>
              <a:t>Drop Unnecessary Columns:</a:t>
            </a:r>
          </a:p>
        </p:txBody>
      </p:sp>
      <p:sp>
        <p:nvSpPr>
          <p:cNvPr name="TextBox 23" id="23"/>
          <p:cNvSpPr txBox="true"/>
          <p:nvPr/>
        </p:nvSpPr>
        <p:spPr>
          <a:xfrm rot="0">
            <a:off x="7147472" y="2867281"/>
            <a:ext cx="8897229" cy="928168"/>
          </a:xfrm>
          <a:prstGeom prst="rect">
            <a:avLst/>
          </a:prstGeom>
        </p:spPr>
        <p:txBody>
          <a:bodyPr anchor="t" rtlCol="false" tIns="0" lIns="0" bIns="0" rIns="0">
            <a:spAutoFit/>
          </a:bodyPr>
          <a:lstStyle/>
          <a:p>
            <a:pPr algn="l" marL="589637" indent="-294818" lvl="1">
              <a:lnSpc>
                <a:spcPts val="3768"/>
              </a:lnSpc>
              <a:spcBef>
                <a:spcPct val="0"/>
              </a:spcBef>
              <a:buFont typeface="Arial"/>
              <a:buChar char="•"/>
            </a:pPr>
            <a:r>
              <a:rPr lang="en-US" sz="2731">
                <a:solidFill>
                  <a:srgbClr val="0345E4"/>
                </a:solidFill>
                <a:latin typeface="DM Sans"/>
                <a:ea typeface="DM Sans"/>
                <a:cs typeface="DM Sans"/>
                <a:sym typeface="DM Sans"/>
              </a:rPr>
              <a:t>Removed columns like nameOrig, nameDest, and isFlaggedFraud.</a:t>
            </a:r>
          </a:p>
        </p:txBody>
      </p:sp>
      <p:sp>
        <p:nvSpPr>
          <p:cNvPr name="TextBox 24" id="24"/>
          <p:cNvSpPr txBox="true"/>
          <p:nvPr/>
        </p:nvSpPr>
        <p:spPr>
          <a:xfrm rot="0">
            <a:off x="6669375" y="4443148"/>
            <a:ext cx="6080681" cy="577787"/>
          </a:xfrm>
          <a:prstGeom prst="rect">
            <a:avLst/>
          </a:prstGeom>
        </p:spPr>
        <p:txBody>
          <a:bodyPr anchor="t" rtlCol="false" tIns="0" lIns="0" bIns="0" rIns="0">
            <a:spAutoFit/>
          </a:bodyPr>
          <a:lstStyle/>
          <a:p>
            <a:pPr algn="l" marL="0" indent="0" lvl="0">
              <a:lnSpc>
                <a:spcPts val="4795"/>
              </a:lnSpc>
              <a:spcBef>
                <a:spcPct val="0"/>
              </a:spcBef>
            </a:pPr>
            <a:r>
              <a:rPr lang="en-US" b="true" sz="3474">
                <a:solidFill>
                  <a:srgbClr val="0345E4"/>
                </a:solidFill>
                <a:latin typeface="DM Sans Bold"/>
                <a:ea typeface="DM Sans Bold"/>
                <a:cs typeface="DM Sans Bold"/>
                <a:sym typeface="DM Sans Bold"/>
              </a:rPr>
              <a:t>Handle Missing Values:</a:t>
            </a:r>
          </a:p>
        </p:txBody>
      </p:sp>
      <p:sp>
        <p:nvSpPr>
          <p:cNvPr name="TextBox 25" id="25"/>
          <p:cNvSpPr txBox="true"/>
          <p:nvPr/>
        </p:nvSpPr>
        <p:spPr>
          <a:xfrm rot="0">
            <a:off x="7308144" y="5190614"/>
            <a:ext cx="8010615" cy="451918"/>
          </a:xfrm>
          <a:prstGeom prst="rect">
            <a:avLst/>
          </a:prstGeom>
        </p:spPr>
        <p:txBody>
          <a:bodyPr anchor="t" rtlCol="false" tIns="0" lIns="0" bIns="0" rIns="0">
            <a:spAutoFit/>
          </a:bodyPr>
          <a:lstStyle/>
          <a:p>
            <a:pPr algn="l" marL="589637" indent="-294818" lvl="1">
              <a:lnSpc>
                <a:spcPts val="3768"/>
              </a:lnSpc>
              <a:buFont typeface="Arial"/>
              <a:buChar char="•"/>
            </a:pPr>
            <a:r>
              <a:rPr lang="en-US" sz="2731">
                <a:solidFill>
                  <a:srgbClr val="0345E4"/>
                </a:solidFill>
                <a:latin typeface="DM Sans"/>
                <a:ea typeface="DM Sans"/>
                <a:cs typeface="DM Sans"/>
                <a:sym typeface="DM Sans"/>
              </a:rPr>
              <a:t>Filled missing values with column means.</a:t>
            </a:r>
          </a:p>
        </p:txBody>
      </p:sp>
      <p:sp>
        <p:nvSpPr>
          <p:cNvPr name="TextBox 26" id="26"/>
          <p:cNvSpPr txBox="true"/>
          <p:nvPr/>
        </p:nvSpPr>
        <p:spPr>
          <a:xfrm rot="0">
            <a:off x="6669375" y="6291684"/>
            <a:ext cx="6080681" cy="577787"/>
          </a:xfrm>
          <a:prstGeom prst="rect">
            <a:avLst/>
          </a:prstGeom>
        </p:spPr>
        <p:txBody>
          <a:bodyPr anchor="t" rtlCol="false" tIns="0" lIns="0" bIns="0" rIns="0">
            <a:spAutoFit/>
          </a:bodyPr>
          <a:lstStyle/>
          <a:p>
            <a:pPr algn="l" marL="0" indent="0" lvl="0">
              <a:lnSpc>
                <a:spcPts val="4795"/>
              </a:lnSpc>
              <a:spcBef>
                <a:spcPct val="0"/>
              </a:spcBef>
            </a:pPr>
            <a:r>
              <a:rPr lang="en-US" b="true" sz="3474">
                <a:solidFill>
                  <a:srgbClr val="0345E4"/>
                </a:solidFill>
                <a:latin typeface="DM Sans Bold"/>
                <a:ea typeface="DM Sans Bold"/>
                <a:cs typeface="DM Sans Bold"/>
                <a:sym typeface="DM Sans Bold"/>
              </a:rPr>
              <a:t>Address Data Imbalance: </a:t>
            </a:r>
          </a:p>
        </p:txBody>
      </p:sp>
      <p:sp>
        <p:nvSpPr>
          <p:cNvPr name="TextBox 27" id="27"/>
          <p:cNvSpPr txBox="true"/>
          <p:nvPr/>
        </p:nvSpPr>
        <p:spPr>
          <a:xfrm rot="0">
            <a:off x="7308144" y="6971287"/>
            <a:ext cx="8736556" cy="928168"/>
          </a:xfrm>
          <a:prstGeom prst="rect">
            <a:avLst/>
          </a:prstGeom>
        </p:spPr>
        <p:txBody>
          <a:bodyPr anchor="t" rtlCol="false" tIns="0" lIns="0" bIns="0" rIns="0">
            <a:spAutoFit/>
          </a:bodyPr>
          <a:lstStyle/>
          <a:p>
            <a:pPr algn="l" marL="589637" indent="-294818" lvl="1">
              <a:lnSpc>
                <a:spcPts val="3768"/>
              </a:lnSpc>
              <a:buFont typeface="Arial"/>
              <a:buChar char="•"/>
            </a:pPr>
            <a:r>
              <a:rPr lang="en-US" sz="2731">
                <a:solidFill>
                  <a:srgbClr val="0345E4"/>
                </a:solidFill>
                <a:latin typeface="DM Sans"/>
                <a:ea typeface="DM Sans"/>
                <a:cs typeface="DM Sans"/>
                <a:sym typeface="DM Sans"/>
              </a:rPr>
              <a:t>Used under-sampling to balance fraudulent vs. non-fraudulent transactions.</a:t>
            </a:r>
          </a:p>
        </p:txBody>
      </p:sp>
      <p:sp>
        <p:nvSpPr>
          <p:cNvPr name="TextBox 28" id="28"/>
          <p:cNvSpPr txBox="true"/>
          <p:nvPr/>
        </p:nvSpPr>
        <p:spPr>
          <a:xfrm rot="0">
            <a:off x="6669375" y="8270929"/>
            <a:ext cx="6080681" cy="577787"/>
          </a:xfrm>
          <a:prstGeom prst="rect">
            <a:avLst/>
          </a:prstGeom>
        </p:spPr>
        <p:txBody>
          <a:bodyPr anchor="t" rtlCol="false" tIns="0" lIns="0" bIns="0" rIns="0">
            <a:spAutoFit/>
          </a:bodyPr>
          <a:lstStyle/>
          <a:p>
            <a:pPr algn="l" marL="0" indent="0" lvl="0">
              <a:lnSpc>
                <a:spcPts val="4795"/>
              </a:lnSpc>
              <a:spcBef>
                <a:spcPct val="0"/>
              </a:spcBef>
            </a:pPr>
            <a:r>
              <a:rPr lang="en-US" b="true" sz="3474">
                <a:solidFill>
                  <a:srgbClr val="0345E4"/>
                </a:solidFill>
                <a:latin typeface="DM Sans Bold"/>
                <a:ea typeface="DM Sans Bold"/>
                <a:cs typeface="DM Sans Bold"/>
                <a:sym typeface="DM Sans Bold"/>
              </a:rPr>
              <a:t>One-Hot Encoding:</a:t>
            </a:r>
          </a:p>
        </p:txBody>
      </p:sp>
      <p:sp>
        <p:nvSpPr>
          <p:cNvPr name="TextBox 29" id="29"/>
          <p:cNvSpPr txBox="true"/>
          <p:nvPr/>
        </p:nvSpPr>
        <p:spPr>
          <a:xfrm rot="0">
            <a:off x="7308144" y="9043817"/>
            <a:ext cx="8736556" cy="928168"/>
          </a:xfrm>
          <a:prstGeom prst="rect">
            <a:avLst/>
          </a:prstGeom>
        </p:spPr>
        <p:txBody>
          <a:bodyPr anchor="t" rtlCol="false" tIns="0" lIns="0" bIns="0" rIns="0">
            <a:spAutoFit/>
          </a:bodyPr>
          <a:lstStyle/>
          <a:p>
            <a:pPr algn="l" marL="589637" indent="-294818" lvl="1">
              <a:lnSpc>
                <a:spcPts val="3768"/>
              </a:lnSpc>
              <a:buFont typeface="Arial"/>
              <a:buChar char="•"/>
            </a:pPr>
            <a:r>
              <a:rPr lang="en-US" sz="2731">
                <a:solidFill>
                  <a:srgbClr val="0345E4"/>
                </a:solidFill>
                <a:latin typeface="DM Sans"/>
                <a:ea typeface="DM Sans"/>
                <a:cs typeface="DM Sans"/>
                <a:sym typeface="DM Sans"/>
              </a:rPr>
              <a:t>Transformed categorical data (e.g., transaction types) into numerical form.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3951" y="6954065"/>
            <a:ext cx="5421286" cy="2799389"/>
            <a:chOff x="0" y="0"/>
            <a:chExt cx="1427828" cy="737288"/>
          </a:xfrm>
        </p:grpSpPr>
        <p:sp>
          <p:nvSpPr>
            <p:cNvPr name="Freeform 3" id="3"/>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D43B3"/>
            </a:solidFill>
          </p:spPr>
        </p:sp>
        <p:sp>
          <p:nvSpPr>
            <p:cNvPr name="TextBox 4" id="4"/>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9853" y="3187935"/>
            <a:ext cx="5089482" cy="6417970"/>
            <a:chOff x="0" y="0"/>
            <a:chExt cx="1340440" cy="1690329"/>
          </a:xfrm>
        </p:grpSpPr>
        <p:sp>
          <p:nvSpPr>
            <p:cNvPr name="Freeform 6" id="6"/>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7" id="7"/>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358848" y="2082188"/>
            <a:ext cx="2211493" cy="221149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434302" y="6954065"/>
            <a:ext cx="5421286" cy="2799389"/>
            <a:chOff x="0" y="0"/>
            <a:chExt cx="1427828" cy="737288"/>
          </a:xfrm>
        </p:grpSpPr>
        <p:sp>
          <p:nvSpPr>
            <p:cNvPr name="Freeform 12" id="12"/>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D43B3"/>
            </a:solidFill>
          </p:spPr>
        </p:sp>
        <p:sp>
          <p:nvSpPr>
            <p:cNvPr name="TextBox 13" id="13"/>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00203" y="3187935"/>
            <a:ext cx="5089482" cy="6417970"/>
            <a:chOff x="0" y="0"/>
            <a:chExt cx="1340440" cy="1690329"/>
          </a:xfrm>
        </p:grpSpPr>
        <p:sp>
          <p:nvSpPr>
            <p:cNvPr name="Freeform 15" id="15"/>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6" id="16"/>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039198" y="2082188"/>
            <a:ext cx="2211493" cy="221149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112763" y="6954065"/>
            <a:ext cx="5421286" cy="2799389"/>
            <a:chOff x="0" y="0"/>
            <a:chExt cx="1427828" cy="737288"/>
          </a:xfrm>
        </p:grpSpPr>
        <p:sp>
          <p:nvSpPr>
            <p:cNvPr name="Freeform 21" id="21"/>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D43B3"/>
            </a:solidFill>
          </p:spPr>
        </p:sp>
        <p:sp>
          <p:nvSpPr>
            <p:cNvPr name="TextBox 22" id="22"/>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278664" y="3187935"/>
            <a:ext cx="5089482" cy="6417970"/>
            <a:chOff x="0" y="0"/>
            <a:chExt cx="1340440" cy="1690329"/>
          </a:xfrm>
        </p:grpSpPr>
        <p:sp>
          <p:nvSpPr>
            <p:cNvPr name="Freeform 24" id="24"/>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25" id="25"/>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717659" y="2082188"/>
            <a:ext cx="2211493" cy="221149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0" y="0"/>
            <a:ext cx="17368147" cy="1543194"/>
            <a:chOff x="0" y="0"/>
            <a:chExt cx="4574327" cy="406438"/>
          </a:xfrm>
        </p:grpSpPr>
        <p:sp>
          <p:nvSpPr>
            <p:cNvPr name="Freeform 30" id="30"/>
            <p:cNvSpPr/>
            <p:nvPr/>
          </p:nvSpPr>
          <p:spPr>
            <a:xfrm flipH="false" flipV="false" rot="0">
              <a:off x="0" y="0"/>
              <a:ext cx="4574327" cy="406438"/>
            </a:xfrm>
            <a:custGeom>
              <a:avLst/>
              <a:gdLst/>
              <a:ahLst/>
              <a:cxnLst/>
              <a:rect r="r" b="b" t="t" l="l"/>
              <a:pathLst>
                <a:path h="406438" w="4574327">
                  <a:moveTo>
                    <a:pt x="0" y="0"/>
                  </a:moveTo>
                  <a:lnTo>
                    <a:pt x="4574327" y="0"/>
                  </a:lnTo>
                  <a:lnTo>
                    <a:pt x="4574327" y="406438"/>
                  </a:lnTo>
                  <a:lnTo>
                    <a:pt x="0" y="406438"/>
                  </a:lnTo>
                  <a:close/>
                </a:path>
              </a:pathLst>
            </a:custGeom>
            <a:solidFill>
              <a:srgbClr val="1D43B3"/>
            </a:solidFill>
          </p:spPr>
        </p:sp>
        <p:sp>
          <p:nvSpPr>
            <p:cNvPr name="TextBox 31" id="31"/>
            <p:cNvSpPr txBox="true"/>
            <p:nvPr/>
          </p:nvSpPr>
          <p:spPr>
            <a:xfrm>
              <a:off x="0" y="-38100"/>
              <a:ext cx="4574327" cy="444538"/>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658107" y="2549613"/>
            <a:ext cx="1612974" cy="1263985"/>
          </a:xfrm>
          <a:custGeom>
            <a:avLst/>
            <a:gdLst/>
            <a:ahLst/>
            <a:cxnLst/>
            <a:rect r="r" b="b" t="t" l="l"/>
            <a:pathLst>
              <a:path h="1263985" w="1612974">
                <a:moveTo>
                  <a:pt x="0" y="0"/>
                </a:moveTo>
                <a:lnTo>
                  <a:pt x="1612975" y="0"/>
                </a:lnTo>
                <a:lnTo>
                  <a:pt x="1612975" y="1263986"/>
                </a:lnTo>
                <a:lnTo>
                  <a:pt x="0" y="1263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8540209" y="2549613"/>
            <a:ext cx="1207582" cy="1207582"/>
          </a:xfrm>
          <a:custGeom>
            <a:avLst/>
            <a:gdLst/>
            <a:ahLst/>
            <a:cxnLst/>
            <a:rect r="r" b="b" t="t" l="l"/>
            <a:pathLst>
              <a:path h="1207582" w="1207582">
                <a:moveTo>
                  <a:pt x="0" y="0"/>
                </a:moveTo>
                <a:lnTo>
                  <a:pt x="1207582" y="0"/>
                </a:lnTo>
                <a:lnTo>
                  <a:pt x="1207582" y="1207582"/>
                </a:lnTo>
                <a:lnTo>
                  <a:pt x="0" y="1207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4230100" y="2549613"/>
            <a:ext cx="1186611" cy="1186611"/>
          </a:xfrm>
          <a:custGeom>
            <a:avLst/>
            <a:gdLst/>
            <a:ahLst/>
            <a:cxnLst/>
            <a:rect r="r" b="b" t="t" l="l"/>
            <a:pathLst>
              <a:path h="1186611" w="1186611">
                <a:moveTo>
                  <a:pt x="0" y="0"/>
                </a:moveTo>
                <a:lnTo>
                  <a:pt x="1186611" y="0"/>
                </a:lnTo>
                <a:lnTo>
                  <a:pt x="1186611" y="1186612"/>
                </a:lnTo>
                <a:lnTo>
                  <a:pt x="0" y="1186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919853" y="296934"/>
            <a:ext cx="10769833" cy="85407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MACHINE LEARNING MODELS</a:t>
            </a:r>
          </a:p>
        </p:txBody>
      </p:sp>
      <p:sp>
        <p:nvSpPr>
          <p:cNvPr name="TextBox 36" id="36"/>
          <p:cNvSpPr txBox="true"/>
          <p:nvPr/>
        </p:nvSpPr>
        <p:spPr>
          <a:xfrm rot="0">
            <a:off x="1408378" y="4788982"/>
            <a:ext cx="4112433"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Garet Bold"/>
                <a:ea typeface="Garet Bold"/>
                <a:cs typeface="Garet Bold"/>
                <a:sym typeface="Garet Bold"/>
              </a:rPr>
              <a:t>Random Forest:</a:t>
            </a:r>
          </a:p>
        </p:txBody>
      </p:sp>
      <p:sp>
        <p:nvSpPr>
          <p:cNvPr name="TextBox 37" id="37"/>
          <p:cNvSpPr txBox="true"/>
          <p:nvPr/>
        </p:nvSpPr>
        <p:spPr>
          <a:xfrm rot="0">
            <a:off x="7087784" y="4788982"/>
            <a:ext cx="4112433"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Garet Bold"/>
                <a:ea typeface="Garet Bold"/>
                <a:cs typeface="Garet Bold"/>
                <a:sym typeface="Garet Bold"/>
              </a:rPr>
              <a:t>Logistic Regression:</a:t>
            </a:r>
          </a:p>
        </p:txBody>
      </p:sp>
      <p:sp>
        <p:nvSpPr>
          <p:cNvPr name="TextBox 38" id="38"/>
          <p:cNvSpPr txBox="true"/>
          <p:nvPr/>
        </p:nvSpPr>
        <p:spPr>
          <a:xfrm rot="0">
            <a:off x="12766011" y="4527044"/>
            <a:ext cx="4112433" cy="1019175"/>
          </a:xfrm>
          <a:prstGeom prst="rect">
            <a:avLst/>
          </a:prstGeom>
        </p:spPr>
        <p:txBody>
          <a:bodyPr anchor="t" rtlCol="false" tIns="0" lIns="0" bIns="0" rIns="0">
            <a:spAutoFit/>
          </a:bodyPr>
          <a:lstStyle/>
          <a:p>
            <a:pPr algn="ctr">
              <a:lnSpc>
                <a:spcPts val="4199"/>
              </a:lnSpc>
            </a:pPr>
            <a:r>
              <a:rPr lang="en-US" sz="2999" b="true">
                <a:solidFill>
                  <a:srgbClr val="000000"/>
                </a:solidFill>
                <a:latin typeface="Garet Bold"/>
                <a:ea typeface="Garet Bold"/>
                <a:cs typeface="Garet Bold"/>
                <a:sym typeface="Garet Bold"/>
              </a:rPr>
              <a:t>Gradient Boosted Tree:</a:t>
            </a:r>
          </a:p>
        </p:txBody>
      </p:sp>
      <p:sp>
        <p:nvSpPr>
          <p:cNvPr name="TextBox 39" id="39"/>
          <p:cNvSpPr txBox="true"/>
          <p:nvPr/>
        </p:nvSpPr>
        <p:spPr>
          <a:xfrm rot="0">
            <a:off x="1407469" y="5812788"/>
            <a:ext cx="4112433" cy="1483997"/>
          </a:xfrm>
          <a:prstGeom prst="rect">
            <a:avLst/>
          </a:prstGeom>
        </p:spPr>
        <p:txBody>
          <a:bodyPr anchor="t" rtlCol="false" tIns="0" lIns="0" bIns="0" rIns="0">
            <a:spAutoFit/>
          </a:bodyPr>
          <a:lstStyle/>
          <a:p>
            <a:pPr algn="ctr" marL="842002" indent="-421001" lvl="1">
              <a:lnSpc>
                <a:spcPts val="6044"/>
              </a:lnSpc>
              <a:buFont typeface="Arial"/>
              <a:buChar char="•"/>
            </a:pPr>
            <a:r>
              <a:rPr lang="en-US" sz="3899">
                <a:solidFill>
                  <a:srgbClr val="000000"/>
                </a:solidFill>
                <a:latin typeface="Open Sans"/>
                <a:ea typeface="Open Sans"/>
                <a:cs typeface="Open Sans"/>
                <a:sym typeface="Open Sans"/>
              </a:rPr>
              <a:t>100 trees</a:t>
            </a:r>
          </a:p>
          <a:p>
            <a:pPr algn="ctr" marL="842002" indent="-421001" lvl="1">
              <a:lnSpc>
                <a:spcPts val="6044"/>
              </a:lnSpc>
              <a:buFont typeface="Arial"/>
              <a:buChar char="•"/>
            </a:pPr>
            <a:r>
              <a:rPr lang="en-US" sz="3899">
                <a:solidFill>
                  <a:srgbClr val="000000"/>
                </a:solidFill>
                <a:latin typeface="Open Sans"/>
                <a:ea typeface="Open Sans"/>
                <a:cs typeface="Open Sans"/>
                <a:sym typeface="Open Sans"/>
              </a:rPr>
              <a:t>97% accuracy.</a:t>
            </a:r>
          </a:p>
        </p:txBody>
      </p:sp>
      <p:sp>
        <p:nvSpPr>
          <p:cNvPr name="TextBox 40" id="40"/>
          <p:cNvSpPr txBox="true"/>
          <p:nvPr/>
        </p:nvSpPr>
        <p:spPr>
          <a:xfrm rot="0">
            <a:off x="7088728" y="5812788"/>
            <a:ext cx="4112433" cy="1483997"/>
          </a:xfrm>
          <a:prstGeom prst="rect">
            <a:avLst/>
          </a:prstGeom>
        </p:spPr>
        <p:txBody>
          <a:bodyPr anchor="t" rtlCol="false" tIns="0" lIns="0" bIns="0" rIns="0">
            <a:spAutoFit/>
          </a:bodyPr>
          <a:lstStyle/>
          <a:p>
            <a:pPr algn="ctr" marL="842002" indent="-421001" lvl="1">
              <a:lnSpc>
                <a:spcPts val="6044"/>
              </a:lnSpc>
              <a:buFont typeface="Arial"/>
              <a:buChar char="•"/>
            </a:pPr>
            <a:r>
              <a:rPr lang="en-US" sz="3899">
                <a:solidFill>
                  <a:srgbClr val="000000"/>
                </a:solidFill>
                <a:latin typeface="Open Sans"/>
                <a:ea typeface="Open Sans"/>
                <a:cs typeface="Open Sans"/>
                <a:sym typeface="Open Sans"/>
              </a:rPr>
              <a:t>10 iterations</a:t>
            </a:r>
          </a:p>
          <a:p>
            <a:pPr algn="ctr" marL="842002" indent="-421001" lvl="1">
              <a:lnSpc>
                <a:spcPts val="6044"/>
              </a:lnSpc>
              <a:buFont typeface="Arial"/>
              <a:buChar char="•"/>
            </a:pPr>
            <a:r>
              <a:rPr lang="en-US" sz="3899">
                <a:solidFill>
                  <a:srgbClr val="000000"/>
                </a:solidFill>
                <a:latin typeface="Open Sans"/>
                <a:ea typeface="Open Sans"/>
                <a:cs typeface="Open Sans"/>
                <a:sym typeface="Open Sans"/>
              </a:rPr>
              <a:t>94% accuracy.</a:t>
            </a:r>
          </a:p>
        </p:txBody>
      </p:sp>
      <p:sp>
        <p:nvSpPr>
          <p:cNvPr name="TextBox 41" id="41"/>
          <p:cNvSpPr txBox="true"/>
          <p:nvPr/>
        </p:nvSpPr>
        <p:spPr>
          <a:xfrm rot="0">
            <a:off x="12767189" y="5888672"/>
            <a:ext cx="4112433" cy="2701926"/>
          </a:xfrm>
          <a:prstGeom prst="rect">
            <a:avLst/>
          </a:prstGeom>
        </p:spPr>
        <p:txBody>
          <a:bodyPr anchor="t" rtlCol="false" tIns="0" lIns="0" bIns="0" rIns="0">
            <a:spAutoFit/>
          </a:bodyPr>
          <a:lstStyle/>
          <a:p>
            <a:pPr algn="ctr" marL="755644" indent="-377822" lvl="1">
              <a:lnSpc>
                <a:spcPts val="5424"/>
              </a:lnSpc>
              <a:buFont typeface="Arial"/>
              <a:buChar char="•"/>
            </a:pPr>
            <a:r>
              <a:rPr lang="en-US" sz="3499">
                <a:solidFill>
                  <a:srgbClr val="000000"/>
                </a:solidFill>
                <a:latin typeface="Open Sans"/>
                <a:ea typeface="Open Sans"/>
                <a:cs typeface="Open Sans"/>
                <a:sym typeface="Open Sans"/>
              </a:rPr>
              <a:t>50 iterations</a:t>
            </a:r>
          </a:p>
          <a:p>
            <a:pPr algn="ctr" marL="755644" indent="-377822" lvl="1">
              <a:lnSpc>
                <a:spcPts val="5424"/>
              </a:lnSpc>
              <a:buFont typeface="Arial"/>
              <a:buChar char="•"/>
            </a:pPr>
            <a:r>
              <a:rPr lang="en-US" sz="3499">
                <a:solidFill>
                  <a:srgbClr val="000000"/>
                </a:solidFill>
                <a:latin typeface="Open Sans"/>
                <a:ea typeface="Open Sans"/>
                <a:cs typeface="Open Sans"/>
                <a:sym typeface="Open Sans"/>
              </a:rPr>
              <a:t>99% accuracy (best performance)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8415" y="7220765"/>
            <a:ext cx="5089482" cy="2815037"/>
            <a:chOff x="0" y="0"/>
            <a:chExt cx="1340440" cy="741409"/>
          </a:xfrm>
        </p:grpSpPr>
        <p:sp>
          <p:nvSpPr>
            <p:cNvPr name="Freeform 3" id="3"/>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4" id="4"/>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53951" y="6954065"/>
            <a:ext cx="5421286" cy="2799389"/>
            <a:chOff x="0" y="0"/>
            <a:chExt cx="1427828" cy="737288"/>
          </a:xfrm>
        </p:grpSpPr>
        <p:sp>
          <p:nvSpPr>
            <p:cNvPr name="Freeform 6" id="6"/>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D43B3"/>
            </a:solidFill>
          </p:spPr>
        </p:sp>
        <p:sp>
          <p:nvSpPr>
            <p:cNvPr name="TextBox 7" id="7"/>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95827" y="2634229"/>
            <a:ext cx="5089482" cy="2815037"/>
            <a:chOff x="0" y="0"/>
            <a:chExt cx="1340440" cy="741409"/>
          </a:xfrm>
        </p:grpSpPr>
        <p:sp>
          <p:nvSpPr>
            <p:cNvPr name="Freeform 9" id="9"/>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0" id="10"/>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53951" y="2337148"/>
            <a:ext cx="5089482" cy="2815037"/>
            <a:chOff x="0" y="0"/>
            <a:chExt cx="1340440" cy="741409"/>
          </a:xfrm>
        </p:grpSpPr>
        <p:sp>
          <p:nvSpPr>
            <p:cNvPr name="Freeform 12" id="12"/>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1D43B3"/>
            </a:solidFill>
          </p:spPr>
        </p:sp>
        <p:sp>
          <p:nvSpPr>
            <p:cNvPr name="TextBox 13" id="13"/>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769665" y="7220765"/>
            <a:ext cx="5089482" cy="2815037"/>
            <a:chOff x="0" y="0"/>
            <a:chExt cx="1340440" cy="741409"/>
          </a:xfrm>
        </p:grpSpPr>
        <p:sp>
          <p:nvSpPr>
            <p:cNvPr name="Freeform 15" id="15"/>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6" id="16"/>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112763" y="6954065"/>
            <a:ext cx="5421286" cy="2799389"/>
            <a:chOff x="0" y="0"/>
            <a:chExt cx="1427828" cy="737288"/>
          </a:xfrm>
        </p:grpSpPr>
        <p:sp>
          <p:nvSpPr>
            <p:cNvPr name="Freeform 18" id="18"/>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1D43B3"/>
            </a:solidFill>
          </p:spPr>
        </p:sp>
        <p:sp>
          <p:nvSpPr>
            <p:cNvPr name="TextBox 19" id="19"/>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927708" y="4681626"/>
            <a:ext cx="5089482" cy="2815037"/>
            <a:chOff x="0" y="0"/>
            <a:chExt cx="1340440" cy="741409"/>
          </a:xfrm>
        </p:grpSpPr>
        <p:sp>
          <p:nvSpPr>
            <p:cNvPr name="Freeform 21" id="21"/>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22" id="22"/>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600203" y="4400638"/>
            <a:ext cx="5089482" cy="2815037"/>
            <a:chOff x="0" y="0"/>
            <a:chExt cx="1340440" cy="741409"/>
          </a:xfrm>
        </p:grpSpPr>
        <p:sp>
          <p:nvSpPr>
            <p:cNvPr name="Freeform 24" id="24"/>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1D43B3"/>
            </a:solidFill>
          </p:spPr>
        </p:sp>
        <p:sp>
          <p:nvSpPr>
            <p:cNvPr name="TextBox 25" id="25"/>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457950" y="2577079"/>
            <a:ext cx="5089482" cy="2815037"/>
            <a:chOff x="0" y="0"/>
            <a:chExt cx="1340440" cy="741409"/>
          </a:xfrm>
        </p:grpSpPr>
        <p:sp>
          <p:nvSpPr>
            <p:cNvPr name="Freeform 27" id="27"/>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28" id="28"/>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2169818" y="2245407"/>
            <a:ext cx="5089482" cy="2815037"/>
            <a:chOff x="0" y="0"/>
            <a:chExt cx="1340440" cy="741409"/>
          </a:xfrm>
        </p:grpSpPr>
        <p:sp>
          <p:nvSpPr>
            <p:cNvPr name="Freeform 30" id="30"/>
            <p:cNvSpPr/>
            <p:nvPr/>
          </p:nvSpPr>
          <p:spPr>
            <a:xfrm flipH="false" flipV="false" rot="0">
              <a:off x="0" y="0"/>
              <a:ext cx="1340440" cy="741409"/>
            </a:xfrm>
            <a:custGeom>
              <a:avLst/>
              <a:gdLst/>
              <a:ahLst/>
              <a:cxnLst/>
              <a:rect r="r" b="b" t="t" l="l"/>
              <a:pathLst>
                <a:path h="741409" w="1340440">
                  <a:moveTo>
                    <a:pt x="77579" y="0"/>
                  </a:moveTo>
                  <a:lnTo>
                    <a:pt x="1262861" y="0"/>
                  </a:lnTo>
                  <a:cubicBezTo>
                    <a:pt x="1305707" y="0"/>
                    <a:pt x="1340440" y="34733"/>
                    <a:pt x="1340440" y="77579"/>
                  </a:cubicBezTo>
                  <a:lnTo>
                    <a:pt x="1340440" y="663830"/>
                  </a:lnTo>
                  <a:cubicBezTo>
                    <a:pt x="1340440" y="684405"/>
                    <a:pt x="1332266" y="704138"/>
                    <a:pt x="1317717" y="718687"/>
                  </a:cubicBezTo>
                  <a:cubicBezTo>
                    <a:pt x="1303169" y="733235"/>
                    <a:pt x="1283436" y="741409"/>
                    <a:pt x="1262861" y="741409"/>
                  </a:cubicBezTo>
                  <a:lnTo>
                    <a:pt x="77579" y="741409"/>
                  </a:lnTo>
                  <a:cubicBezTo>
                    <a:pt x="57004" y="741409"/>
                    <a:pt x="37271" y="733235"/>
                    <a:pt x="22722" y="718687"/>
                  </a:cubicBezTo>
                  <a:cubicBezTo>
                    <a:pt x="8173" y="704138"/>
                    <a:pt x="0" y="684405"/>
                    <a:pt x="0" y="663830"/>
                  </a:cubicBezTo>
                  <a:lnTo>
                    <a:pt x="0" y="77579"/>
                  </a:lnTo>
                  <a:cubicBezTo>
                    <a:pt x="0" y="57004"/>
                    <a:pt x="8173" y="37271"/>
                    <a:pt x="22722" y="22722"/>
                  </a:cubicBezTo>
                  <a:cubicBezTo>
                    <a:pt x="37271" y="8173"/>
                    <a:pt x="57004" y="0"/>
                    <a:pt x="77579" y="0"/>
                  </a:cubicBezTo>
                  <a:close/>
                </a:path>
              </a:pathLst>
            </a:custGeom>
            <a:solidFill>
              <a:srgbClr val="1D43B3"/>
            </a:solidFill>
          </p:spPr>
        </p:sp>
        <p:sp>
          <p:nvSpPr>
            <p:cNvPr name="TextBox 31" id="31"/>
            <p:cNvSpPr txBox="true"/>
            <p:nvPr/>
          </p:nvSpPr>
          <p:spPr>
            <a:xfrm>
              <a:off x="0" y="-38100"/>
              <a:ext cx="1340440" cy="779509"/>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2658342" y="2857588"/>
            <a:ext cx="4112433" cy="1543050"/>
          </a:xfrm>
          <a:prstGeom prst="rect">
            <a:avLst/>
          </a:prstGeom>
        </p:spPr>
        <p:txBody>
          <a:bodyPr anchor="t" rtlCol="false" tIns="0" lIns="0" bIns="0" rIns="0">
            <a:spAutoFit/>
          </a:bodyPr>
          <a:lstStyle/>
          <a:p>
            <a:pPr algn="ctr">
              <a:lnSpc>
                <a:spcPts val="4199"/>
              </a:lnSpc>
            </a:pPr>
            <a:r>
              <a:rPr lang="en-US" sz="2999">
                <a:solidFill>
                  <a:srgbClr val="FFFFFF"/>
                </a:solidFill>
                <a:latin typeface="Garet"/>
                <a:ea typeface="Garet"/>
                <a:cs typeface="Garet"/>
                <a:sym typeface="Garet"/>
              </a:rPr>
              <a:t>Number of fraudulent transactions</a:t>
            </a:r>
          </a:p>
        </p:txBody>
      </p:sp>
      <p:grpSp>
        <p:nvGrpSpPr>
          <p:cNvPr name="Group 33" id="33"/>
          <p:cNvGrpSpPr/>
          <p:nvPr/>
        </p:nvGrpSpPr>
        <p:grpSpPr>
          <a:xfrm rot="0">
            <a:off x="2513216" y="1659346"/>
            <a:ext cx="1245867" cy="124586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8521066" y="3744666"/>
            <a:ext cx="1245867" cy="124586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4200472" y="1714214"/>
            <a:ext cx="1245867" cy="124586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2513216" y="6051569"/>
            <a:ext cx="1245867" cy="124586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14200472" y="6155819"/>
            <a:ext cx="1245867" cy="1245867"/>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3B3"/>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8" id="48"/>
          <p:cNvSpPr/>
          <p:nvPr/>
        </p:nvSpPr>
        <p:spPr>
          <a:xfrm flipH="false" flipV="false" rot="0">
            <a:off x="2798407" y="1907480"/>
            <a:ext cx="675486" cy="782141"/>
          </a:xfrm>
          <a:custGeom>
            <a:avLst/>
            <a:gdLst/>
            <a:ahLst/>
            <a:cxnLst/>
            <a:rect r="r" b="b" t="t" l="l"/>
            <a:pathLst>
              <a:path h="782141" w="675486">
                <a:moveTo>
                  <a:pt x="0" y="0"/>
                </a:moveTo>
                <a:lnTo>
                  <a:pt x="675486" y="0"/>
                </a:lnTo>
                <a:lnTo>
                  <a:pt x="675486" y="782142"/>
                </a:lnTo>
                <a:lnTo>
                  <a:pt x="0" y="782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9" id="49"/>
          <p:cNvSpPr/>
          <p:nvPr/>
        </p:nvSpPr>
        <p:spPr>
          <a:xfrm flipH="false" flipV="false" rot="0">
            <a:off x="14485663" y="1946077"/>
            <a:ext cx="675486" cy="782141"/>
          </a:xfrm>
          <a:custGeom>
            <a:avLst/>
            <a:gdLst/>
            <a:ahLst/>
            <a:cxnLst/>
            <a:rect r="r" b="b" t="t" l="l"/>
            <a:pathLst>
              <a:path h="782141" w="675486">
                <a:moveTo>
                  <a:pt x="0" y="0"/>
                </a:moveTo>
                <a:lnTo>
                  <a:pt x="675485" y="0"/>
                </a:lnTo>
                <a:lnTo>
                  <a:pt x="675485" y="782141"/>
                </a:lnTo>
                <a:lnTo>
                  <a:pt x="0" y="782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0" id="50"/>
          <p:cNvSpPr/>
          <p:nvPr/>
        </p:nvSpPr>
        <p:spPr>
          <a:xfrm flipH="false" flipV="false" rot="0">
            <a:off x="2865833" y="6293291"/>
            <a:ext cx="540633" cy="660774"/>
          </a:xfrm>
          <a:custGeom>
            <a:avLst/>
            <a:gdLst/>
            <a:ahLst/>
            <a:cxnLst/>
            <a:rect r="r" b="b" t="t" l="l"/>
            <a:pathLst>
              <a:path h="660774" w="540633">
                <a:moveTo>
                  <a:pt x="0" y="0"/>
                </a:moveTo>
                <a:lnTo>
                  <a:pt x="540633" y="0"/>
                </a:lnTo>
                <a:lnTo>
                  <a:pt x="540633" y="660774"/>
                </a:lnTo>
                <a:lnTo>
                  <a:pt x="0" y="660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14553089" y="6344116"/>
            <a:ext cx="540633" cy="660774"/>
          </a:xfrm>
          <a:custGeom>
            <a:avLst/>
            <a:gdLst/>
            <a:ahLst/>
            <a:cxnLst/>
            <a:rect r="r" b="b" t="t" l="l"/>
            <a:pathLst>
              <a:path h="660774" w="540633">
                <a:moveTo>
                  <a:pt x="0" y="0"/>
                </a:moveTo>
                <a:lnTo>
                  <a:pt x="540633" y="0"/>
                </a:lnTo>
                <a:lnTo>
                  <a:pt x="540633" y="660773"/>
                </a:lnTo>
                <a:lnTo>
                  <a:pt x="0" y="660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2" id="52"/>
          <p:cNvSpPr/>
          <p:nvPr/>
        </p:nvSpPr>
        <p:spPr>
          <a:xfrm flipH="false" flipV="false" rot="0">
            <a:off x="8908192" y="3984598"/>
            <a:ext cx="471617" cy="832082"/>
          </a:xfrm>
          <a:custGeom>
            <a:avLst/>
            <a:gdLst/>
            <a:ahLst/>
            <a:cxnLst/>
            <a:rect r="r" b="b" t="t" l="l"/>
            <a:pathLst>
              <a:path h="832082" w="471617">
                <a:moveTo>
                  <a:pt x="0" y="0"/>
                </a:moveTo>
                <a:lnTo>
                  <a:pt x="471616" y="0"/>
                </a:lnTo>
                <a:lnTo>
                  <a:pt x="471616" y="832081"/>
                </a:lnTo>
                <a:lnTo>
                  <a:pt x="0" y="8320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3" id="53"/>
          <p:cNvGrpSpPr/>
          <p:nvPr/>
        </p:nvGrpSpPr>
        <p:grpSpPr>
          <a:xfrm rot="-5400000">
            <a:off x="8447677" y="-8447677"/>
            <a:ext cx="1392646" cy="18288000"/>
            <a:chOff x="0" y="0"/>
            <a:chExt cx="366787" cy="4816593"/>
          </a:xfrm>
        </p:grpSpPr>
        <p:sp>
          <p:nvSpPr>
            <p:cNvPr name="Freeform 54" id="54"/>
            <p:cNvSpPr/>
            <p:nvPr/>
          </p:nvSpPr>
          <p:spPr>
            <a:xfrm flipH="false" flipV="false" rot="0">
              <a:off x="0" y="0"/>
              <a:ext cx="366787" cy="4816592"/>
            </a:xfrm>
            <a:custGeom>
              <a:avLst/>
              <a:gdLst/>
              <a:ahLst/>
              <a:cxnLst/>
              <a:rect r="r" b="b" t="t" l="l"/>
              <a:pathLst>
                <a:path h="4816592" w="366787">
                  <a:moveTo>
                    <a:pt x="183394" y="0"/>
                  </a:moveTo>
                  <a:lnTo>
                    <a:pt x="183394" y="0"/>
                  </a:lnTo>
                  <a:cubicBezTo>
                    <a:pt x="232033" y="0"/>
                    <a:pt x="278680" y="19322"/>
                    <a:pt x="313073" y="53715"/>
                  </a:cubicBezTo>
                  <a:cubicBezTo>
                    <a:pt x="347466" y="88108"/>
                    <a:pt x="366787" y="134755"/>
                    <a:pt x="366787" y="183394"/>
                  </a:cubicBezTo>
                  <a:lnTo>
                    <a:pt x="366787" y="4633199"/>
                  </a:lnTo>
                  <a:cubicBezTo>
                    <a:pt x="366787" y="4681838"/>
                    <a:pt x="347466" y="4728485"/>
                    <a:pt x="313073" y="4762877"/>
                  </a:cubicBezTo>
                  <a:cubicBezTo>
                    <a:pt x="278680" y="4797271"/>
                    <a:pt x="232033" y="4816592"/>
                    <a:pt x="183394" y="4816592"/>
                  </a:cubicBezTo>
                  <a:lnTo>
                    <a:pt x="183394" y="4816592"/>
                  </a:lnTo>
                  <a:cubicBezTo>
                    <a:pt x="82108" y="4816592"/>
                    <a:pt x="0" y="4734484"/>
                    <a:pt x="0" y="4633199"/>
                  </a:cubicBezTo>
                  <a:lnTo>
                    <a:pt x="0" y="183394"/>
                  </a:lnTo>
                  <a:cubicBezTo>
                    <a:pt x="0" y="82108"/>
                    <a:pt x="82108" y="0"/>
                    <a:pt x="183394" y="0"/>
                  </a:cubicBezTo>
                  <a:close/>
                </a:path>
              </a:pathLst>
            </a:custGeom>
            <a:solidFill>
              <a:srgbClr val="1D43B3"/>
            </a:solidFill>
          </p:spPr>
        </p:sp>
        <p:sp>
          <p:nvSpPr>
            <p:cNvPr name="TextBox 55" id="55"/>
            <p:cNvSpPr txBox="true"/>
            <p:nvPr/>
          </p:nvSpPr>
          <p:spPr>
            <a:xfrm>
              <a:off x="0" y="-38100"/>
              <a:ext cx="366787" cy="4854693"/>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3759084" y="296934"/>
            <a:ext cx="10769833" cy="85407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DATA STORAGE &amp; QUERYING</a:t>
            </a:r>
          </a:p>
        </p:txBody>
      </p:sp>
      <p:sp>
        <p:nvSpPr>
          <p:cNvPr name="TextBox 57" id="57"/>
          <p:cNvSpPr txBox="true"/>
          <p:nvPr/>
        </p:nvSpPr>
        <p:spPr>
          <a:xfrm rot="0">
            <a:off x="1242476" y="3119526"/>
            <a:ext cx="4112433" cy="1019175"/>
          </a:xfrm>
          <a:prstGeom prst="rect">
            <a:avLst/>
          </a:prstGeom>
        </p:spPr>
        <p:txBody>
          <a:bodyPr anchor="t" rtlCol="false" tIns="0" lIns="0" bIns="0" rIns="0">
            <a:spAutoFit/>
          </a:bodyPr>
          <a:lstStyle/>
          <a:p>
            <a:pPr algn="ctr">
              <a:lnSpc>
                <a:spcPts val="4199"/>
              </a:lnSpc>
            </a:pPr>
            <a:r>
              <a:rPr lang="en-US" sz="2999">
                <a:solidFill>
                  <a:srgbClr val="FFFFFF"/>
                </a:solidFill>
                <a:latin typeface="Garet"/>
                <a:ea typeface="Garet"/>
                <a:cs typeface="Garet"/>
                <a:sym typeface="Garet"/>
              </a:rPr>
              <a:t>Total transaction count</a:t>
            </a:r>
          </a:p>
        </p:txBody>
      </p:sp>
      <p:sp>
        <p:nvSpPr>
          <p:cNvPr name="TextBox 58" id="58"/>
          <p:cNvSpPr txBox="true"/>
          <p:nvPr/>
        </p:nvSpPr>
        <p:spPr>
          <a:xfrm rot="0">
            <a:off x="1242476" y="7164086"/>
            <a:ext cx="4112433" cy="2245997"/>
          </a:xfrm>
          <a:prstGeom prst="rect">
            <a:avLst/>
          </a:prstGeom>
        </p:spPr>
        <p:txBody>
          <a:bodyPr anchor="t" rtlCol="false" tIns="0" lIns="0" bIns="0" rIns="0">
            <a:spAutoFit/>
          </a:bodyPr>
          <a:lstStyle/>
          <a:p>
            <a:pPr algn="ctr">
              <a:lnSpc>
                <a:spcPts val="6044"/>
              </a:lnSpc>
            </a:pPr>
            <a:r>
              <a:rPr lang="en-US" sz="3899">
                <a:solidFill>
                  <a:srgbClr val="FFFFFF"/>
                </a:solidFill>
                <a:latin typeface="Open Sans"/>
                <a:ea typeface="Open Sans"/>
                <a:cs typeface="Open Sans"/>
                <a:sym typeface="Open Sans"/>
              </a:rPr>
              <a:t>Top 10 destinations by transaction value</a:t>
            </a:r>
          </a:p>
        </p:txBody>
      </p:sp>
      <p:sp>
        <p:nvSpPr>
          <p:cNvPr name="TextBox 59" id="59"/>
          <p:cNvSpPr txBox="true"/>
          <p:nvPr/>
        </p:nvSpPr>
        <p:spPr>
          <a:xfrm rot="0">
            <a:off x="12767189" y="7288546"/>
            <a:ext cx="4112433" cy="2016126"/>
          </a:xfrm>
          <a:prstGeom prst="rect">
            <a:avLst/>
          </a:prstGeom>
        </p:spPr>
        <p:txBody>
          <a:bodyPr anchor="t" rtlCol="false" tIns="0" lIns="0" bIns="0" rIns="0">
            <a:spAutoFit/>
          </a:bodyPr>
          <a:lstStyle/>
          <a:p>
            <a:pPr algn="ctr">
              <a:lnSpc>
                <a:spcPts val="5424"/>
              </a:lnSpc>
            </a:pPr>
            <a:r>
              <a:rPr lang="en-US" sz="3499">
                <a:solidFill>
                  <a:srgbClr val="FFFFFF"/>
                </a:solidFill>
                <a:latin typeface="Open Sans"/>
                <a:ea typeface="Open Sans"/>
                <a:cs typeface="Open Sans"/>
                <a:sym typeface="Open Sans"/>
              </a:rPr>
              <a:t>Average transaction amount by step</a:t>
            </a:r>
          </a:p>
        </p:txBody>
      </p:sp>
      <p:sp>
        <p:nvSpPr>
          <p:cNvPr name="TextBox 60" id="60"/>
          <p:cNvSpPr txBox="true"/>
          <p:nvPr/>
        </p:nvSpPr>
        <p:spPr>
          <a:xfrm rot="0">
            <a:off x="7088728" y="5191701"/>
            <a:ext cx="4112433" cy="1019175"/>
          </a:xfrm>
          <a:prstGeom prst="rect">
            <a:avLst/>
          </a:prstGeom>
        </p:spPr>
        <p:txBody>
          <a:bodyPr anchor="t" rtlCol="false" tIns="0" lIns="0" bIns="0" rIns="0">
            <a:spAutoFit/>
          </a:bodyPr>
          <a:lstStyle/>
          <a:p>
            <a:pPr algn="ctr">
              <a:lnSpc>
                <a:spcPts val="4199"/>
              </a:lnSpc>
            </a:pPr>
            <a:r>
              <a:rPr lang="en-US" sz="2999">
                <a:solidFill>
                  <a:srgbClr val="FFFFFF"/>
                </a:solidFill>
                <a:latin typeface="Garet"/>
                <a:ea typeface="Garet"/>
                <a:cs typeface="Garet"/>
                <a:sym typeface="Garet"/>
              </a:rPr>
              <a:t>Total transaction amount by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DAGRbA4mNuE</dc:identifier>
  <dcterms:modified xsi:type="dcterms:W3CDTF">2011-08-01T06:04:30Z</dcterms:modified>
  <cp:revision>1</cp:revision>
  <dc:title>White Blue Simple Modern Business Proposal Pitch Deck Presentation Design</dc:title>
</cp:coreProperties>
</file>